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25" r:id="rId1"/>
  </p:sldMasterIdLst>
  <p:notesMasterIdLst>
    <p:notesMasterId r:id="rId47"/>
  </p:notesMasterIdLst>
  <p:handoutMasterIdLst>
    <p:handoutMasterId r:id="rId48"/>
  </p:handoutMasterIdLst>
  <p:sldIdLst>
    <p:sldId id="696" r:id="rId2"/>
    <p:sldId id="672" r:id="rId3"/>
    <p:sldId id="702" r:id="rId4"/>
    <p:sldId id="706" r:id="rId5"/>
    <p:sldId id="707" r:id="rId6"/>
    <p:sldId id="697" r:id="rId7"/>
    <p:sldId id="709" r:id="rId8"/>
    <p:sldId id="748" r:id="rId9"/>
    <p:sldId id="708" r:id="rId10"/>
    <p:sldId id="710" r:id="rId11"/>
    <p:sldId id="711" r:id="rId12"/>
    <p:sldId id="698" r:id="rId13"/>
    <p:sldId id="715" r:id="rId14"/>
    <p:sldId id="717" r:id="rId15"/>
    <p:sldId id="718" r:id="rId16"/>
    <p:sldId id="720" r:id="rId17"/>
    <p:sldId id="721" r:id="rId18"/>
    <p:sldId id="722" r:id="rId19"/>
    <p:sldId id="724" r:id="rId20"/>
    <p:sldId id="726" r:id="rId21"/>
    <p:sldId id="728" r:id="rId22"/>
    <p:sldId id="729" r:id="rId23"/>
    <p:sldId id="699" r:id="rId24"/>
    <p:sldId id="738" r:id="rId25"/>
    <p:sldId id="739" r:id="rId26"/>
    <p:sldId id="740" r:id="rId27"/>
    <p:sldId id="700" r:id="rId28"/>
    <p:sldId id="749" r:id="rId29"/>
    <p:sldId id="673" r:id="rId30"/>
    <p:sldId id="751" r:id="rId31"/>
    <p:sldId id="705" r:id="rId32"/>
    <p:sldId id="743" r:id="rId33"/>
    <p:sldId id="753" r:id="rId34"/>
    <p:sldId id="713" r:id="rId35"/>
    <p:sldId id="716" r:id="rId36"/>
    <p:sldId id="750" r:id="rId37"/>
    <p:sldId id="723" r:id="rId38"/>
    <p:sldId id="727" r:id="rId39"/>
    <p:sldId id="730" r:id="rId40"/>
    <p:sldId id="732" r:id="rId41"/>
    <p:sldId id="733" r:id="rId42"/>
    <p:sldId id="734" r:id="rId43"/>
    <p:sldId id="735" r:id="rId44"/>
    <p:sldId id="736" r:id="rId45"/>
    <p:sldId id="737" r:id="rId46"/>
  </p:sldIdLst>
  <p:sldSz cx="12192000" cy="6858000"/>
  <p:notesSz cx="7099300" cy="10234613"/>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1" orient="horz" pos="2160" userDrawn="1">
          <p15:clr>
            <a:srgbClr val="A4A3A4"/>
          </p15:clr>
        </p15:guide>
        <p15:guide id="2" orient="horz" pos="618" userDrawn="1">
          <p15:clr>
            <a:srgbClr val="A4A3A4"/>
          </p15:clr>
        </p15:guide>
        <p15:guide id="3" orient="horz" pos="4042" userDrawn="1">
          <p15:clr>
            <a:srgbClr val="A4A3A4"/>
          </p15:clr>
        </p15:guide>
        <p15:guide id="4" pos="7499" userDrawn="1">
          <p15:clr>
            <a:srgbClr val="A4A3A4"/>
          </p15:clr>
        </p15:guide>
        <p15:guide id="5" pos="211" userDrawn="1">
          <p15:clr>
            <a:srgbClr val="A4A3A4"/>
          </p15:clr>
        </p15:guide>
        <p15:guide id="6" pos="3840"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5BD"/>
    <a:srgbClr val="C0C0C0"/>
    <a:srgbClr val="000000"/>
    <a:srgbClr val="41BEFF"/>
    <a:srgbClr val="FF8000"/>
    <a:srgbClr val="CB6C1D"/>
    <a:srgbClr val="ECE8C2"/>
    <a:srgbClr val="91AC6B"/>
    <a:srgbClr val="074F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24" autoAdjust="0"/>
    <p:restoredTop sz="96327" autoAdjust="0"/>
  </p:normalViewPr>
  <p:slideViewPr>
    <p:cSldViewPr>
      <p:cViewPr>
        <p:scale>
          <a:sx n="103" d="100"/>
          <a:sy n="103" d="100"/>
        </p:scale>
        <p:origin x="848" y="312"/>
      </p:cViewPr>
      <p:guideLst>
        <p:guide orient="horz" pos="2160"/>
        <p:guide orient="horz" pos="618"/>
        <p:guide orient="horz" pos="4042"/>
        <p:guide pos="7499"/>
        <p:guide pos="211"/>
        <p:guide pos="3840"/>
      </p:guideLst>
    </p:cSldViewPr>
  </p:slideViewPr>
  <p:outlineViewPr>
    <p:cViewPr>
      <p:scale>
        <a:sx n="33" d="100"/>
        <a:sy n="33" d="100"/>
      </p:scale>
      <p:origin x="0" y="390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3186"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‹Nr.›</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141288" y="769938"/>
            <a:ext cx="68167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‹Nr.›</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1</a:t>
            </a:fld>
            <a:endParaRPr lang="de-DE" dirty="0"/>
          </a:p>
        </p:txBody>
      </p:sp>
    </p:spTree>
    <p:extLst>
      <p:ext uri="{BB962C8B-B14F-4D97-AF65-F5344CB8AC3E}">
        <p14:creationId xmlns:p14="http://schemas.microsoft.com/office/powerpoint/2010/main" val="2367236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29</a:t>
            </a:fld>
            <a:endParaRPr lang="de-DE" dirty="0"/>
          </a:p>
        </p:txBody>
      </p:sp>
    </p:spTree>
    <p:extLst>
      <p:ext uri="{BB962C8B-B14F-4D97-AF65-F5344CB8AC3E}">
        <p14:creationId xmlns:p14="http://schemas.microsoft.com/office/powerpoint/2010/main" val="3919937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38</a:t>
            </a:fld>
            <a:endParaRPr lang="de-DE" dirty="0"/>
          </a:p>
        </p:txBody>
      </p:sp>
    </p:spTree>
    <p:extLst>
      <p:ext uri="{BB962C8B-B14F-4D97-AF65-F5344CB8AC3E}">
        <p14:creationId xmlns:p14="http://schemas.microsoft.com/office/powerpoint/2010/main" val="929348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a:t>
            </a:fld>
            <a:endParaRPr lang="de-DE" dirty="0"/>
          </a:p>
        </p:txBody>
      </p:sp>
    </p:spTree>
    <p:extLst>
      <p:ext uri="{BB962C8B-B14F-4D97-AF65-F5344CB8AC3E}">
        <p14:creationId xmlns:p14="http://schemas.microsoft.com/office/powerpoint/2010/main" val="3278537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6</a:t>
            </a:fld>
            <a:endParaRPr lang="de-DE" dirty="0"/>
          </a:p>
        </p:txBody>
      </p:sp>
    </p:spTree>
    <p:extLst>
      <p:ext uri="{BB962C8B-B14F-4D97-AF65-F5344CB8AC3E}">
        <p14:creationId xmlns:p14="http://schemas.microsoft.com/office/powerpoint/2010/main" val="3847430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12</a:t>
            </a:fld>
            <a:endParaRPr lang="de-DE" dirty="0"/>
          </a:p>
        </p:txBody>
      </p:sp>
    </p:spTree>
    <p:extLst>
      <p:ext uri="{BB962C8B-B14F-4D97-AF65-F5344CB8AC3E}">
        <p14:creationId xmlns:p14="http://schemas.microsoft.com/office/powerpoint/2010/main" val="22684696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23</a:t>
            </a:fld>
            <a:endParaRPr lang="de-DE" dirty="0"/>
          </a:p>
        </p:txBody>
      </p:sp>
    </p:spTree>
    <p:extLst>
      <p:ext uri="{BB962C8B-B14F-4D97-AF65-F5344CB8AC3E}">
        <p14:creationId xmlns:p14="http://schemas.microsoft.com/office/powerpoint/2010/main" val="1155142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24</a:t>
            </a:fld>
            <a:endParaRPr lang="de-DE" dirty="0"/>
          </a:p>
        </p:txBody>
      </p:sp>
    </p:spTree>
    <p:extLst>
      <p:ext uri="{BB962C8B-B14F-4D97-AF65-F5344CB8AC3E}">
        <p14:creationId xmlns:p14="http://schemas.microsoft.com/office/powerpoint/2010/main" val="1835219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25</a:t>
            </a:fld>
            <a:endParaRPr lang="de-DE" dirty="0"/>
          </a:p>
        </p:txBody>
      </p:sp>
    </p:spTree>
    <p:extLst>
      <p:ext uri="{BB962C8B-B14F-4D97-AF65-F5344CB8AC3E}">
        <p14:creationId xmlns:p14="http://schemas.microsoft.com/office/powerpoint/2010/main" val="3257656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pPr>
              <a:defRPr/>
            </a:pPr>
            <a:fld id="{D1CBFA17-2001-43FC-BD93-086B619BC2A9}" type="slidenum">
              <a:rPr lang="de-DE" smtClean="0"/>
              <a:pPr>
                <a:defRPr/>
              </a:pPr>
              <a:t>26</a:t>
            </a:fld>
            <a:endParaRPr lang="de-DE" dirty="0"/>
          </a:p>
        </p:txBody>
      </p:sp>
    </p:spTree>
    <p:extLst>
      <p:ext uri="{BB962C8B-B14F-4D97-AF65-F5344CB8AC3E}">
        <p14:creationId xmlns:p14="http://schemas.microsoft.com/office/powerpoint/2010/main" val="1543136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1288" y="769938"/>
            <a:ext cx="6816725" cy="3835400"/>
          </a:xfrm>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27</a:t>
            </a:fld>
            <a:endParaRPr lang="de-DE" dirty="0"/>
          </a:p>
        </p:txBody>
      </p:sp>
    </p:spTree>
    <p:extLst>
      <p:ext uri="{BB962C8B-B14F-4D97-AF65-F5344CB8AC3E}">
        <p14:creationId xmlns:p14="http://schemas.microsoft.com/office/powerpoint/2010/main" val="18085765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6.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7616" y="2"/>
            <a:ext cx="12192000" cy="6857999"/>
          </a:xfrm>
          <a:prstGeom prst="rect">
            <a:avLst/>
          </a:prstGeom>
        </p:spPr>
      </p:pic>
      <p:sp>
        <p:nvSpPr>
          <p:cNvPr id="10" name="Rechteck 9"/>
          <p:cNvSpPr/>
          <p:nvPr userDrawn="1"/>
        </p:nvSpPr>
        <p:spPr>
          <a:xfrm>
            <a:off x="0" y="0"/>
            <a:ext cx="12192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431371" y="3538641"/>
            <a:ext cx="11432843"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&lt;Title&gt;</a:t>
            </a:r>
          </a:p>
        </p:txBody>
      </p:sp>
      <p:sp>
        <p:nvSpPr>
          <p:cNvPr id="22" name="Textplatzhalter 4"/>
          <p:cNvSpPr>
            <a:spLocks noGrp="1"/>
          </p:cNvSpPr>
          <p:nvPr>
            <p:ph type="body" sz="quarter" idx="10" hasCustomPrompt="1"/>
          </p:nvPr>
        </p:nvSpPr>
        <p:spPr>
          <a:xfrm>
            <a:off x="431373" y="4211796"/>
            <a:ext cx="11431346"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&lt;Presenter&gt; </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31371" y="398812"/>
            <a:ext cx="997527" cy="32004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
        <p:nvSpPr>
          <p:cNvPr id="25" name="Textfeld 24"/>
          <p:cNvSpPr txBox="1"/>
          <p:nvPr userDrawn="1"/>
        </p:nvSpPr>
        <p:spPr>
          <a:xfrm>
            <a:off x="425454" y="4643381"/>
            <a:ext cx="11438759" cy="1440734"/>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Department of Computer Science</a:t>
            </a:r>
          </a:p>
          <a:p>
            <a:pPr marL="0" indent="0"/>
            <a:r>
              <a:rPr lang="en-US" sz="1400" b="0" i="0" kern="1200" baseline="0" noProof="1">
                <a:solidFill>
                  <a:schemeClr val="tx1">
                    <a:lumMod val="65000"/>
                    <a:lumOff val="35000"/>
                  </a:schemeClr>
                </a:solidFill>
                <a:latin typeface="Arial" charset="0"/>
                <a:ea typeface="+mn-ea"/>
                <a:cs typeface="Arial"/>
              </a:rPr>
              <a:t>School of Computation, Information and Technology (CIT) </a:t>
            </a:r>
            <a:endParaRPr lang="en-US" sz="1400" b="0" i="0" kern="1200" noProof="1">
              <a:solidFill>
                <a:schemeClr val="tx1">
                  <a:lumMod val="65000"/>
                  <a:lumOff val="35000"/>
                </a:schemeClr>
              </a:solidFill>
              <a:latin typeface="Arial" charset="0"/>
              <a:ea typeface="+mn-ea"/>
              <a:cs typeface="Arial"/>
            </a:endParaRPr>
          </a:p>
          <a:p>
            <a:pPr marL="0" indent="0"/>
            <a:r>
              <a:rPr lang="en-US" sz="1400" b="0" i="0" kern="1200" noProof="1">
                <a:solidFill>
                  <a:schemeClr val="bg1">
                    <a:lumMod val="50000"/>
                  </a:schemeClr>
                </a:solidFill>
                <a:latin typeface="Arial" charset="0"/>
                <a:ea typeface="+mn-ea"/>
                <a:cs typeface="Arial"/>
              </a:rPr>
              <a:t>Technical University of Munich (TUM)</a:t>
            </a: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34435" y="981076"/>
            <a:ext cx="11523135"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334437" y="44452"/>
            <a:ext cx="10586099"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a:t>230724 Nicolas Klein Improving Conversational Analytics</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‹Nr.›</a:t>
            </a:fld>
            <a:endParaRPr lang="de-DE"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3" name="Picture 3" descr="Gebaeude_Fahne"/>
          <p:cNvPicPr>
            <a:picLocks noChangeAspect="1" noChangeArrowheads="1"/>
          </p:cNvPicPr>
          <p:nvPr userDrawn="1"/>
        </p:nvPicPr>
        <p:blipFill rotWithShape="1">
          <a:blip r:embed="rId2" cstate="print">
            <a:extLst>
              <a:ext uri="{28A0092B-C50C-407E-A947-70E740481C1C}">
                <a14:useLocalDpi xmlns:a14="http://schemas.microsoft.com/office/drawing/2010/main"/>
              </a:ext>
            </a:extLst>
          </a:blip>
          <a:srcRect/>
          <a:stretch/>
        </p:blipFill>
        <p:spPr bwMode="auto">
          <a:xfrm>
            <a:off x="0" y="-27384"/>
            <a:ext cx="12192000" cy="68936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p:nvPr userDrawn="1"/>
        </p:nvSpPr>
        <p:spPr>
          <a:xfrm>
            <a:off x="767407" y="1743185"/>
            <a:ext cx="3240361" cy="4566135"/>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49370" y="2024110"/>
            <a:ext cx="682753" cy="359665"/>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098009" y="2514436"/>
            <a:ext cx="720000" cy="230880"/>
          </a:xfrm>
          <a:prstGeom prst="rect">
            <a:avLst/>
          </a:prstGeom>
        </p:spPr>
      </p:pic>
      <p:sp>
        <p:nvSpPr>
          <p:cNvPr id="24" name="Textfeld 23"/>
          <p:cNvSpPr txBox="1"/>
          <p:nvPr userDrawn="1"/>
        </p:nvSpPr>
        <p:spPr>
          <a:xfrm>
            <a:off x="1040407" y="4123820"/>
            <a:ext cx="2751118" cy="2031325"/>
          </a:xfrm>
          <a:prstGeom prst="rect">
            <a:avLst/>
          </a:prstGeom>
          <a:noFill/>
        </p:spPr>
        <p:txBody>
          <a:bodyPr wrap="square" rtlCol="0">
            <a:spAutoFit/>
          </a:bodyPr>
          <a:lstStyle/>
          <a:p>
            <a:r>
              <a:rPr lang="en-AU" sz="1050" kern="1200" noProof="0" dirty="0">
                <a:solidFill>
                  <a:schemeClr val="tx1"/>
                </a:solidFill>
                <a:effectLst/>
                <a:latin typeface="+mn-lt"/>
                <a:ea typeface="+mn-ea"/>
                <a:cs typeface="Arial" pitchFamily="34" charset="0"/>
              </a:rPr>
              <a:t>Technical University of Munich (TUM)</a:t>
            </a:r>
          </a:p>
          <a:p>
            <a:r>
              <a:rPr lang="en-AU" sz="1050" kern="1200" noProof="0" dirty="0">
                <a:solidFill>
                  <a:schemeClr val="tx1"/>
                </a:solidFill>
                <a:effectLst/>
                <a:latin typeface="+mn-lt"/>
                <a:ea typeface="+mn-ea"/>
                <a:cs typeface="Arial" pitchFamily="34" charset="0"/>
              </a:rPr>
              <a:t>TUM School of CIT</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Department of Computer Science (CS)</a:t>
            </a:r>
            <a:br>
              <a:rPr lang="en-AU" sz="1050" kern="1200" noProof="0" dirty="0">
                <a:solidFill>
                  <a:schemeClr val="tx1"/>
                </a:solidFill>
                <a:effectLst/>
                <a:latin typeface="+mn-lt"/>
                <a:ea typeface="+mn-ea"/>
                <a:cs typeface="Arial" pitchFamily="34" charset="0"/>
              </a:rPr>
            </a:br>
            <a:r>
              <a:rPr lang="en-AU" sz="1050" kern="1200" noProof="0" dirty="0">
                <a:solidFill>
                  <a:schemeClr val="tx1"/>
                </a:solidFill>
                <a:effectLst/>
                <a:latin typeface="+mn-lt"/>
                <a:ea typeface="+mn-ea"/>
                <a:cs typeface="Arial" pitchFamily="34" charset="0"/>
              </a:rPr>
              <a:t>Chair</a:t>
            </a:r>
            <a:r>
              <a:rPr lang="en-AU" sz="1050" kern="1200" baseline="0" noProof="0" dirty="0">
                <a:solidFill>
                  <a:schemeClr val="tx1"/>
                </a:solidFill>
                <a:effectLst/>
                <a:latin typeface="+mn-lt"/>
                <a:ea typeface="+mn-ea"/>
                <a:cs typeface="Arial" pitchFamily="34" charset="0"/>
              </a:rPr>
              <a:t> </a:t>
            </a:r>
            <a:r>
              <a:rPr lang="en-AU" sz="1050" kern="1200" noProof="0" dirty="0">
                <a:solidFill>
                  <a:schemeClr val="tx1"/>
                </a:solidFill>
                <a:effectLst/>
                <a:latin typeface="+mn-lt"/>
                <a:ea typeface="+mn-ea"/>
                <a:cs typeface="Arial" pitchFamily="34" charset="0"/>
              </a:rPr>
              <a:t>of Software Engineering for Business Information Systems (sebis)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pPr>
              <a:tabLst>
                <a:tab pos="358775" algn="l"/>
              </a:tabLst>
            </a:pPr>
            <a:endParaRPr lang="en-US" sz="1050" baseline="0" noProof="1">
              <a:latin typeface="+mn-lt"/>
            </a:endParaRPr>
          </a:p>
          <a:p>
            <a:pPr>
              <a:tabLst>
                <a:tab pos="358775" algn="l"/>
              </a:tabLst>
            </a:pPr>
            <a:r>
              <a:rPr lang="en-US" sz="1050" baseline="0" noProof="1">
                <a:latin typeface="+mn-lt"/>
              </a:rPr>
              <a:t>+49.89.289.</a:t>
            </a: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1160429" y="3486197"/>
            <a:ext cx="2485288"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1160435" y="3277001"/>
            <a:ext cx="2484681"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1847528" y="5615625"/>
            <a:ext cx="1732003"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1127448" y="5785985"/>
            <a:ext cx="2452083"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1161091" y="3704994"/>
            <a:ext cx="2502054"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89374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44452"/>
            <a:ext cx="10586099"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230724 Nicolas Klein Improving Conversational Analytics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Tree>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687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a:xfrm>
            <a:off x="334434" y="980728"/>
            <a:ext cx="11523133" cy="5400675"/>
          </a:xfrm>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230724 Nicolas Klein Improving Conversational Analytics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ter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7" y="81213"/>
            <a:ext cx="10586099"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230724 Nicolas Klein Improving Conversational Analytics</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
        <p:nvSpPr>
          <p:cNvPr id="12" name="Textplatzhalter 11"/>
          <p:cNvSpPr>
            <a:spLocks noGrp="1"/>
          </p:cNvSpPr>
          <p:nvPr>
            <p:ph type="body" sz="quarter" idx="13" hasCustomPrompt="1"/>
          </p:nvPr>
        </p:nvSpPr>
        <p:spPr>
          <a:xfrm>
            <a:off x="334434" y="441426"/>
            <a:ext cx="10586102"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1825214989"/>
      </p:ext>
    </p:extLst>
  </p:cSld>
  <p:clrMapOvr>
    <a:masterClrMapping/>
  </p:clrMapOvr>
  <p:transition/>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334437"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6197602" y="981076"/>
            <a:ext cx="5659967"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230724 Nicolas Klein Improving Conversational Analytics</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‹Nr.›</a:t>
            </a:fld>
            <a:endParaRPr lang="de-DE"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334437" y="981074"/>
            <a:ext cx="5662084"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334437" y="1643050"/>
            <a:ext cx="5662084"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6193367" y="981079"/>
            <a:ext cx="566420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6193367" y="1643050"/>
            <a:ext cx="566420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334437" y="44452"/>
            <a:ext cx="10586099"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de-DE"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a:t>230724 Nicolas Klein Improving Conversational Analytics</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‹Nr.›</a:t>
            </a:fld>
            <a:endParaRPr lang="en-US" noProof="0"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4" y="44451"/>
            <a:ext cx="10586102" cy="720725"/>
          </a:xfrm>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230724 Nicolas Klein Improving Conversational Analytics</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‹Nr.›</a:t>
            </a:fld>
            <a:endParaRPr lang="de-DE"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mitti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34433" y="44451"/>
            <a:ext cx="11523133" cy="6524625"/>
          </a:xfrm>
        </p:spPr>
        <p:txBody>
          <a:bodyPr anchor="ctr"/>
          <a:lstStyle>
            <a:lvl1pPr algn="ctr">
              <a:defRPr sz="3200"/>
            </a:lvl1pPr>
          </a:lstStyle>
          <a:p>
            <a:r>
              <a:rPr lang="en-US" noProof="0" dirty="0"/>
              <a:t>&lt;Title&gt;</a:t>
            </a:r>
          </a:p>
        </p:txBody>
      </p:sp>
      <p:sp>
        <p:nvSpPr>
          <p:cNvPr id="3" name="Datumsplatzhalter 2"/>
          <p:cNvSpPr>
            <a:spLocks noGrp="1"/>
          </p:cNvSpPr>
          <p:nvPr>
            <p:ph type="dt" sz="half" idx="10"/>
          </p:nvPr>
        </p:nvSpPr>
        <p:spPr/>
        <p:txBody>
          <a:bodyPr/>
          <a:lstStyle/>
          <a:p>
            <a:pPr>
              <a:defRPr/>
            </a:pPr>
            <a:r>
              <a:rPr lang="de-DE"/>
              <a:t>© sebis</a:t>
            </a:r>
            <a:endParaRPr lang="en-US" dirty="0"/>
          </a:p>
        </p:txBody>
      </p:sp>
      <p:sp>
        <p:nvSpPr>
          <p:cNvPr id="4" name="Fußzeilenplatzhalter 3"/>
          <p:cNvSpPr>
            <a:spLocks noGrp="1"/>
          </p:cNvSpPr>
          <p:nvPr>
            <p:ph type="ftr" sz="quarter" idx="11"/>
          </p:nvPr>
        </p:nvSpPr>
        <p:spPr/>
        <p:txBody>
          <a:bodyPr/>
          <a:lstStyle/>
          <a:p>
            <a:pPr>
              <a:defRPr/>
            </a:pPr>
            <a:r>
              <a:rPr lang="en-US"/>
              <a:t>230724 Nicolas Klein Improving Conversational Analytics</a:t>
            </a:r>
            <a:endParaRPr lang="en-US" dirty="0"/>
          </a:p>
        </p:txBody>
      </p:sp>
      <p:sp>
        <p:nvSpPr>
          <p:cNvPr id="5" name="Foliennummernplatzhalter 4"/>
          <p:cNvSpPr>
            <a:spLocks noGrp="1"/>
          </p:cNvSpPr>
          <p:nvPr>
            <p:ph type="sldNum" sz="quarter" idx="12"/>
          </p:nvPr>
        </p:nvSpPr>
        <p:spPr/>
        <p:txBody>
          <a:bodyPr/>
          <a:lstStyle/>
          <a:p>
            <a:pPr>
              <a:defRPr/>
            </a:pPr>
            <a:fld id="{5E4FF76D-8657-43F1-929B-F6D2FAB2741A}" type="slidenum">
              <a:rPr lang="en-US" smtClean="0"/>
              <a:pPr>
                <a:defRPr/>
              </a:pPr>
              <a:t>‹Nr.›</a:t>
            </a:fld>
            <a:endParaRPr lang="en-US" dirty="0"/>
          </a:p>
        </p:txBody>
      </p:sp>
    </p:spTree>
    <p:extLst>
      <p:ext uri="{BB962C8B-B14F-4D97-AF65-F5344CB8AC3E}">
        <p14:creationId xmlns:p14="http://schemas.microsoft.com/office/powerpoint/2010/main" val="36522625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34434" y="44451"/>
            <a:ext cx="10586102"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334434" y="981076"/>
            <a:ext cx="11523133"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9383184" y="6570616"/>
            <a:ext cx="214206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de-DE" noProof="0"/>
              <a:t>© sebis</a:t>
            </a:r>
            <a:endParaRPr lang="en-US" noProof="0" dirty="0"/>
          </a:p>
        </p:txBody>
      </p:sp>
      <p:sp>
        <p:nvSpPr>
          <p:cNvPr id="1029" name="Rectangle 5"/>
          <p:cNvSpPr>
            <a:spLocks noGrp="1" noChangeArrowheads="1"/>
          </p:cNvSpPr>
          <p:nvPr>
            <p:ph type="ftr" sz="quarter" idx="3"/>
          </p:nvPr>
        </p:nvSpPr>
        <p:spPr bwMode="auto">
          <a:xfrm>
            <a:off x="332903" y="6569076"/>
            <a:ext cx="5761567"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a:t>230724 Nicolas Klein Improving Conversational Analytics</a:t>
            </a:r>
            <a:endParaRPr lang="en-US" dirty="0"/>
          </a:p>
        </p:txBody>
      </p:sp>
      <p:sp>
        <p:nvSpPr>
          <p:cNvPr id="1030" name="Rectangle 6"/>
          <p:cNvSpPr>
            <a:spLocks noGrp="1" noChangeArrowheads="1"/>
          </p:cNvSpPr>
          <p:nvPr>
            <p:ph type="sldNum" sz="quarter" idx="4"/>
          </p:nvPr>
        </p:nvSpPr>
        <p:spPr bwMode="auto">
          <a:xfrm>
            <a:off x="11525251" y="6570616"/>
            <a:ext cx="332316"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‹Nr.›</a:t>
            </a:fld>
            <a:endParaRPr lang="en-US" dirty="0"/>
          </a:p>
        </p:txBody>
      </p:sp>
      <p:pic>
        <p:nvPicPr>
          <p:cNvPr id="8" name="Grafik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255861" y="398812"/>
            <a:ext cx="606858" cy="320055"/>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81" r:id="rId4"/>
    <p:sldLayoutId id="2147483766" r:id="rId5"/>
    <p:sldLayoutId id="2147483767" r:id="rId6"/>
    <p:sldLayoutId id="2147483768" r:id="rId7"/>
    <p:sldLayoutId id="2147483780" r:id="rId8"/>
    <p:sldLayoutId id="2147483769" r:id="rId9"/>
    <p:sldLayoutId id="2147483771" r:id="rId10"/>
    <p:sldLayoutId id="2147483779" r:id="rId11"/>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hyperlink" Target="https://ieeexplore.ieee.org/document/9681834" TargetMode="External"/><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hyperlink" Target="https://home.google.com/welcome/" TargetMode="External"/><Relationship Id="rId7" Type="http://schemas.openxmlformats.org/officeDocument/2006/relationships/image" Target="../media/image25.svg"/><Relationship Id="rId2" Type="http://schemas.openxmlformats.org/officeDocument/2006/relationships/hyperlink" Target="https://dl.acm.org/doi/10.1145/3392838" TargetMode="External"/><Relationship Id="rId1" Type="http://schemas.openxmlformats.org/officeDocument/2006/relationships/slideLayout" Target="../slideLayouts/slideLayout10.xml"/><Relationship Id="rId6" Type="http://schemas.openxmlformats.org/officeDocument/2006/relationships/image" Target="../media/image24.png"/><Relationship Id="rId5" Type="http://schemas.openxmlformats.org/officeDocument/2006/relationships/image" Target="../media/image23.sv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svg"/><Relationship Id="rId3" Type="http://schemas.openxmlformats.org/officeDocument/2006/relationships/image" Target="../media/image28.svg"/><Relationship Id="rId7" Type="http://schemas.openxmlformats.org/officeDocument/2006/relationships/image" Target="../media/image32.svg"/><Relationship Id="rId12" Type="http://schemas.openxmlformats.org/officeDocument/2006/relationships/image" Target="../media/image37.png"/><Relationship Id="rId2" Type="http://schemas.openxmlformats.org/officeDocument/2006/relationships/image" Target="../media/image27.png"/><Relationship Id="rId1" Type="http://schemas.openxmlformats.org/officeDocument/2006/relationships/slideLayout" Target="../slideLayouts/slideLayout10.xml"/><Relationship Id="rId6" Type="http://schemas.openxmlformats.org/officeDocument/2006/relationships/image" Target="../media/image31.png"/><Relationship Id="rId11" Type="http://schemas.openxmlformats.org/officeDocument/2006/relationships/image" Target="../media/image36.svg"/><Relationship Id="rId5" Type="http://schemas.openxmlformats.org/officeDocument/2006/relationships/image" Target="../media/image30.sv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hyperlink" Target="https://plotly.com/" TargetMode="External"/><Relationship Id="rId2" Type="http://schemas.openxmlformats.org/officeDocument/2006/relationships/image" Target="../media/image43.png"/><Relationship Id="rId1" Type="http://schemas.openxmlformats.org/officeDocument/2006/relationships/slideLayout" Target="../slideLayouts/slideLayout10.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hyperlink" Target="https://flask.palletsprojects.com/en/2.3.x/"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hyperlink" Target="https://ieeexplore.ieee.org/document/8808076"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svg"/><Relationship Id="rId3" Type="http://schemas.openxmlformats.org/officeDocument/2006/relationships/image" Target="../media/image8.svg"/><Relationship Id="rId7" Type="http://schemas.openxmlformats.org/officeDocument/2006/relationships/image" Target="../media/image12.sv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10.xml"/><Relationship Id="rId6" Type="http://schemas.openxmlformats.org/officeDocument/2006/relationships/image" Target="../media/image11.png"/><Relationship Id="rId11" Type="http://schemas.openxmlformats.org/officeDocument/2006/relationships/image" Target="../media/image16.svg"/><Relationship Id="rId5" Type="http://schemas.openxmlformats.org/officeDocument/2006/relationships/image" Target="../media/image10.sv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svg"/><Relationship Id="rId14" Type="http://schemas.openxmlformats.org/officeDocument/2006/relationships/hyperlink" Target="https://mphdegree.usc.edu/blog/staffing-shortages-in-health-care/"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50.svg"/><Relationship Id="rId7" Type="http://schemas.openxmlformats.org/officeDocument/2006/relationships/image" Target="../media/image54.svg"/><Relationship Id="rId2" Type="http://schemas.openxmlformats.org/officeDocument/2006/relationships/image" Target="../media/image49.png"/><Relationship Id="rId1" Type="http://schemas.openxmlformats.org/officeDocument/2006/relationships/slideLayout" Target="../slideLayouts/slideLayout10.xml"/><Relationship Id="rId6" Type="http://schemas.openxmlformats.org/officeDocument/2006/relationships/image" Target="../media/image53.png"/><Relationship Id="rId5" Type="http://schemas.openxmlformats.org/officeDocument/2006/relationships/image" Target="../media/image52.svg"/><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hyperlink" Target="https://dl.acm.org/doi/10.1145/3334480.3382951" TargetMode="External"/><Relationship Id="rId2" Type="http://schemas.openxmlformats.org/officeDocument/2006/relationships/image" Target="../media/image56.png"/><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hyperlink" Target="https://github.com/chimpler/pyhocon" TargetMode="External"/><Relationship Id="rId2" Type="http://schemas.openxmlformats.org/officeDocument/2006/relationships/image" Target="../media/image57.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hyperlink" Target="https://cloud.google.com/dialogflow" TargetMode="External"/><Relationship Id="rId2" Type="http://schemas.openxmlformats.org/officeDocument/2006/relationships/hyperlink" Target="https://wwwmatthes.in.tum.de/pages/uysghltybqze/AI-Based-Digital-Health-Assistant-ALPHA-KI" TargetMode="External"/><Relationship Id="rId1" Type="http://schemas.openxmlformats.org/officeDocument/2006/relationships/slideLayout" Target="../slideLayouts/slideLayout10.xml"/><Relationship Id="rId5" Type="http://schemas.openxmlformats.org/officeDocument/2006/relationships/image" Target="../media/image20.png"/><Relationship Id="rId4" Type="http://schemas.openxmlformats.org/officeDocument/2006/relationships/image" Target="../media/image19.png"/></Relationships>
</file>

<file path=ppt/slides/_rels/slide4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hyperlink" Target="https://rasa.com/docs/rasa/conversation-driven-development/" TargetMode="Externa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p:cNvSpPr>
            <a:spLocks noGrp="1"/>
          </p:cNvSpPr>
          <p:nvPr>
            <p:ph type="title"/>
          </p:nvPr>
        </p:nvSpPr>
        <p:spPr>
          <a:xfrm>
            <a:off x="431371" y="3076976"/>
            <a:ext cx="11432843" cy="1141439"/>
          </a:xfrm>
        </p:spPr>
        <p:txBody>
          <a:bodyPr/>
          <a:lstStyle/>
          <a:p>
            <a:r>
              <a:rPr lang="en-US" dirty="0"/>
              <a:t>Improving Conversational Analytics of a Voice-Based Digital Assistant for Geriatric Care</a:t>
            </a:r>
          </a:p>
        </p:txBody>
      </p:sp>
      <p:sp>
        <p:nvSpPr>
          <p:cNvPr id="13" name="Textplatzhalter 12"/>
          <p:cNvSpPr>
            <a:spLocks noGrp="1"/>
          </p:cNvSpPr>
          <p:nvPr>
            <p:ph type="body" sz="quarter" idx="10"/>
          </p:nvPr>
        </p:nvSpPr>
        <p:spPr/>
        <p:txBody>
          <a:bodyPr/>
          <a:lstStyle/>
          <a:p>
            <a:r>
              <a:rPr lang="en-US" dirty="0"/>
              <a:t>Nicolas Klein</a:t>
            </a:r>
          </a:p>
        </p:txBody>
      </p:sp>
      <p:sp>
        <p:nvSpPr>
          <p:cNvPr id="11" name="Textplatzhalter 15"/>
          <p:cNvSpPr txBox="1">
            <a:spLocks/>
          </p:cNvSpPr>
          <p:nvPr/>
        </p:nvSpPr>
        <p:spPr bwMode="auto">
          <a:xfrm>
            <a:off x="5922819" y="4210928"/>
            <a:ext cx="5941396" cy="338554"/>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spAutoFit/>
          </a:bodyPr>
          <a:lstStyle>
            <a:lvl1pPr marL="180000" indent="0" algn="l" rtl="0" eaLnBrk="1" fontAlgn="base" hangingPunct="1">
              <a:spcBef>
                <a:spcPct val="20000"/>
              </a:spcBef>
              <a:spcAft>
                <a:spcPct val="0"/>
              </a:spcAft>
              <a:buFontTx/>
              <a:buNone/>
              <a:defRPr sz="1600" b="0" baseline="0">
                <a:solidFill>
                  <a:schemeClr val="tx1">
                    <a:lumMod val="60000"/>
                    <a:lumOff val="40000"/>
                  </a:schemeClr>
                </a:solidFill>
                <a:latin typeface="+mn-lt"/>
                <a:ea typeface="+mn-ea"/>
                <a:cs typeface="Arial Unicode MS" pitchFamily="34" charset="-128"/>
              </a:defRPr>
            </a:lvl1pPr>
            <a:lvl2pPr marL="457200" indent="0" algn="l"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2pPr>
            <a:lvl3pPr marL="914400" indent="0" algn="l" defTabSz="803275" rtl="0" eaLnBrk="1" fontAlgn="base" hangingPunct="1">
              <a:spcBef>
                <a:spcPct val="20000"/>
              </a:spcBef>
              <a:spcAft>
                <a:spcPct val="0"/>
              </a:spcAft>
              <a:buClr>
                <a:schemeClr val="tx2"/>
              </a:buClr>
              <a:buFontTx/>
              <a:buNone/>
              <a:defRPr baseline="0">
                <a:solidFill>
                  <a:schemeClr val="tx1"/>
                </a:solidFill>
                <a:latin typeface="+mn-lt"/>
                <a:cs typeface="Arial Unicode MS" pitchFamily="34" charset="-128"/>
              </a:defRPr>
            </a:lvl3pPr>
            <a:lvl4pPr marL="13716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4pPr>
            <a:lvl5pPr marL="1828800" indent="0" algn="l" rtl="0" eaLnBrk="1" fontAlgn="base" hangingPunct="1">
              <a:spcBef>
                <a:spcPct val="20000"/>
              </a:spcBef>
              <a:spcAft>
                <a:spcPct val="0"/>
              </a:spcAft>
              <a:buClr>
                <a:schemeClr val="tx2"/>
              </a:buClr>
              <a:buFontTx/>
              <a:buNone/>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r"/>
            <a:r>
              <a:rPr lang="en-US" kern="0" dirty="0"/>
              <a:t>24.07.2023, Bachelor’s Thesis Final Presentation</a:t>
            </a:r>
          </a:p>
        </p:txBody>
      </p:sp>
    </p:spTree>
    <p:extLst>
      <p:ext uri="{BB962C8B-B14F-4D97-AF65-F5344CB8AC3E}">
        <p14:creationId xmlns:p14="http://schemas.microsoft.com/office/powerpoint/2010/main" val="39058952"/>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D1A30DA-ABC5-E339-A71E-B3FCBF59D09A}"/>
              </a:ext>
            </a:extLst>
          </p:cNvPr>
          <p:cNvSpPr>
            <a:spLocks noGrp="1"/>
          </p:cNvSpPr>
          <p:nvPr>
            <p:ph idx="1"/>
          </p:nvPr>
        </p:nvSpPr>
        <p:spPr>
          <a:xfrm>
            <a:off x="334435" y="2780928"/>
            <a:ext cx="11523135" cy="1641571"/>
          </a:xfrm>
        </p:spPr>
        <p:txBody>
          <a:bodyPr/>
          <a:lstStyle/>
          <a:p>
            <a:pPr marL="285750" indent="-285750">
              <a:lnSpc>
                <a:spcPct val="150000"/>
              </a:lnSpc>
              <a:buFont typeface="Arial" panose="020B0604020202020204" pitchFamily="34" charset="0"/>
              <a:buChar char="•"/>
            </a:pPr>
            <a:r>
              <a:rPr lang="en-US" b="1" dirty="0"/>
              <a:t>Five</a:t>
            </a:r>
            <a:r>
              <a:rPr lang="en-US" dirty="0"/>
              <a:t> interview partners (contributors to the ALPHA project </a:t>
            </a:r>
            <a:r>
              <a:rPr lang="en-US" dirty="0">
                <a:sym typeface="Wingdings" pitchFamily="2" charset="2"/>
              </a:rPr>
              <a:t> </a:t>
            </a:r>
            <a:r>
              <a:rPr lang="en-US" dirty="0"/>
              <a:t>developers, testers, etc.)</a:t>
            </a:r>
          </a:p>
          <a:p>
            <a:pPr marL="285750" indent="-285750">
              <a:lnSpc>
                <a:spcPct val="150000"/>
              </a:lnSpc>
              <a:buFont typeface="Arial" panose="020B0604020202020204" pitchFamily="34" charset="0"/>
              <a:buChar char="•"/>
            </a:pPr>
            <a:r>
              <a:rPr lang="en-US" dirty="0"/>
              <a:t>Semi-structured style (online, 15-20mins, no recording, German) </a:t>
            </a:r>
          </a:p>
          <a:p>
            <a:pPr marL="285750" indent="-285750">
              <a:lnSpc>
                <a:spcPct val="150000"/>
              </a:lnSpc>
              <a:buFont typeface="Arial" panose="020B0604020202020204" pitchFamily="34" charset="0"/>
              <a:buChar char="•"/>
            </a:pPr>
            <a:r>
              <a:rPr lang="en-US" b="1" dirty="0"/>
              <a:t>Question Catalog </a:t>
            </a:r>
            <a:r>
              <a:rPr lang="en-US" dirty="0"/>
              <a:t>for loose orientation (usage/metrics of log data &amp; data visualization)</a:t>
            </a:r>
          </a:p>
          <a:p>
            <a:pPr marL="0" indent="0">
              <a:lnSpc>
                <a:spcPct val="150000"/>
              </a:lnSpc>
            </a:pPr>
            <a:endParaRPr lang="en-US" dirty="0"/>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endParaRPr lang="en-US" dirty="0"/>
          </a:p>
        </p:txBody>
      </p:sp>
      <p:sp>
        <p:nvSpPr>
          <p:cNvPr id="3" name="Titel 2">
            <a:extLst>
              <a:ext uri="{FF2B5EF4-FFF2-40B4-BE49-F238E27FC236}">
                <a16:creationId xmlns:a16="http://schemas.microsoft.com/office/drawing/2014/main" id="{DEB87864-7344-7B66-D070-68F33E2FBDBD}"/>
              </a:ext>
            </a:extLst>
          </p:cNvPr>
          <p:cNvSpPr>
            <a:spLocks noGrp="1"/>
          </p:cNvSpPr>
          <p:nvPr>
            <p:ph type="title"/>
          </p:nvPr>
        </p:nvSpPr>
        <p:spPr/>
        <p:txBody>
          <a:bodyPr/>
          <a:lstStyle/>
          <a:p>
            <a:r>
              <a:rPr lang="en-US" dirty="0"/>
              <a:t>Methodology</a:t>
            </a:r>
          </a:p>
        </p:txBody>
      </p:sp>
      <p:sp>
        <p:nvSpPr>
          <p:cNvPr id="4" name="Datumsplatzhalter 3">
            <a:extLst>
              <a:ext uri="{FF2B5EF4-FFF2-40B4-BE49-F238E27FC236}">
                <a16:creationId xmlns:a16="http://schemas.microsoft.com/office/drawing/2014/main" id="{5D08769D-9E17-771D-44AB-E45EFD70EBC1}"/>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3318090-1A2E-DB55-9026-706540596E8F}"/>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486FEE75-D40D-197B-6CEE-59C8439757CE}"/>
              </a:ext>
            </a:extLst>
          </p:cNvPr>
          <p:cNvSpPr>
            <a:spLocks noGrp="1"/>
          </p:cNvSpPr>
          <p:nvPr>
            <p:ph type="sldNum" sz="quarter" idx="12"/>
          </p:nvPr>
        </p:nvSpPr>
        <p:spPr/>
        <p:txBody>
          <a:bodyPr/>
          <a:lstStyle/>
          <a:p>
            <a:pPr>
              <a:defRPr/>
            </a:pPr>
            <a:fld id="{E201E5CB-5EE0-4EA4-87FF-7D8A79A61969}" type="slidenum">
              <a:rPr lang="de-DE" smtClean="0"/>
              <a:pPr>
                <a:defRPr/>
              </a:pPr>
              <a:t>10</a:t>
            </a:fld>
            <a:endParaRPr lang="de-DE" dirty="0"/>
          </a:p>
        </p:txBody>
      </p:sp>
      <p:sp>
        <p:nvSpPr>
          <p:cNvPr id="9" name="Rechteck 8">
            <a:extLst>
              <a:ext uri="{FF2B5EF4-FFF2-40B4-BE49-F238E27FC236}">
                <a16:creationId xmlns:a16="http://schemas.microsoft.com/office/drawing/2014/main" id="{E1EE68FB-4273-5AAF-A521-EFEDC6A2EA68}"/>
              </a:ext>
            </a:extLst>
          </p:cNvPr>
          <p:cNvSpPr/>
          <p:nvPr/>
        </p:nvSpPr>
        <p:spPr bwMode="auto">
          <a:xfrm>
            <a:off x="2639616" y="1030397"/>
            <a:ext cx="7848872" cy="1030451"/>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How can insights from literature and expert interviews help to build a conversation analytics tool, and how can this be supportive in uncovering strengths and weaknesses of the digital assistant for geriatric care?</a:t>
            </a:r>
          </a:p>
        </p:txBody>
      </p:sp>
      <p:sp>
        <p:nvSpPr>
          <p:cNvPr id="10" name="Rechteck 9">
            <a:extLst>
              <a:ext uri="{FF2B5EF4-FFF2-40B4-BE49-F238E27FC236}">
                <a16:creationId xmlns:a16="http://schemas.microsoft.com/office/drawing/2014/main" id="{51874831-B35A-0AC8-2DB0-5074CC5D8FAA}"/>
              </a:ext>
            </a:extLst>
          </p:cNvPr>
          <p:cNvSpPr/>
          <p:nvPr/>
        </p:nvSpPr>
        <p:spPr bwMode="auto">
          <a:xfrm>
            <a:off x="1559496" y="1030397"/>
            <a:ext cx="1080120" cy="1030451"/>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RQ2</a:t>
            </a:r>
          </a:p>
        </p:txBody>
      </p:sp>
      <p:sp>
        <p:nvSpPr>
          <p:cNvPr id="11" name="Inhaltsplatzhalter 1">
            <a:extLst>
              <a:ext uri="{FF2B5EF4-FFF2-40B4-BE49-F238E27FC236}">
                <a16:creationId xmlns:a16="http://schemas.microsoft.com/office/drawing/2014/main" id="{C39C1FCB-4288-B89F-3277-08074B1AA64F}"/>
              </a:ext>
            </a:extLst>
          </p:cNvPr>
          <p:cNvSpPr txBox="1">
            <a:spLocks/>
          </p:cNvSpPr>
          <p:nvPr/>
        </p:nvSpPr>
        <p:spPr bwMode="auto">
          <a:xfrm>
            <a:off x="3943613" y="2248174"/>
            <a:ext cx="4301713" cy="4320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r>
              <a:rPr lang="en-US" b="1" kern="0" dirty="0">
                <a:sym typeface="Wingdings" pitchFamily="2" charset="2"/>
              </a:rPr>
              <a:t> Semi-Structured Expert Interviews</a:t>
            </a:r>
            <a:endParaRPr lang="en-US" b="1" kern="0" dirty="0"/>
          </a:p>
        </p:txBody>
      </p:sp>
      <p:sp>
        <p:nvSpPr>
          <p:cNvPr id="15" name="Inhaltsplatzhalter 1">
            <a:extLst>
              <a:ext uri="{FF2B5EF4-FFF2-40B4-BE49-F238E27FC236}">
                <a16:creationId xmlns:a16="http://schemas.microsoft.com/office/drawing/2014/main" id="{2EA0B40F-5E55-512E-1D42-75560156B598}"/>
              </a:ext>
            </a:extLst>
          </p:cNvPr>
          <p:cNvSpPr txBox="1">
            <a:spLocks/>
          </p:cNvSpPr>
          <p:nvPr/>
        </p:nvSpPr>
        <p:spPr bwMode="auto">
          <a:xfrm>
            <a:off x="3943612" y="4725143"/>
            <a:ext cx="4301713" cy="4320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r>
              <a:rPr lang="en-US" b="1" kern="0" dirty="0">
                <a:sym typeface="Wingdings" pitchFamily="2" charset="2"/>
              </a:rPr>
              <a:t> Log Data Analysis &amp; Visualization</a:t>
            </a:r>
            <a:endParaRPr lang="en-US" b="1" kern="0" dirty="0"/>
          </a:p>
        </p:txBody>
      </p:sp>
      <p:sp>
        <p:nvSpPr>
          <p:cNvPr id="16" name="Inhaltsplatzhalter 1">
            <a:extLst>
              <a:ext uri="{FF2B5EF4-FFF2-40B4-BE49-F238E27FC236}">
                <a16:creationId xmlns:a16="http://schemas.microsoft.com/office/drawing/2014/main" id="{1CC9C3C3-21C3-63EC-54DF-C07174B12654}"/>
              </a:ext>
            </a:extLst>
          </p:cNvPr>
          <p:cNvSpPr txBox="1">
            <a:spLocks/>
          </p:cNvSpPr>
          <p:nvPr/>
        </p:nvSpPr>
        <p:spPr bwMode="auto">
          <a:xfrm>
            <a:off x="332900" y="5301208"/>
            <a:ext cx="11523135" cy="16415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285750" indent="-285750">
              <a:lnSpc>
                <a:spcPct val="150000"/>
              </a:lnSpc>
              <a:buFont typeface="Arial" panose="020B0604020202020204" pitchFamily="34" charset="0"/>
              <a:buChar char="•"/>
            </a:pPr>
            <a:r>
              <a:rPr lang="en-US" kern="0" dirty="0"/>
              <a:t>Analyze </a:t>
            </a:r>
            <a:r>
              <a:rPr lang="en-US" b="1" kern="0" dirty="0"/>
              <a:t>raw Dialogflow log files </a:t>
            </a:r>
            <a:r>
              <a:rPr lang="en-US" kern="0" dirty="0"/>
              <a:t>&amp; process data for further usage</a:t>
            </a:r>
          </a:p>
          <a:p>
            <a:pPr marL="285750" indent="-285750">
              <a:lnSpc>
                <a:spcPct val="150000"/>
              </a:lnSpc>
              <a:buFont typeface="Arial" panose="020B0604020202020204" pitchFamily="34" charset="0"/>
              <a:buChar char="•"/>
            </a:pPr>
            <a:r>
              <a:rPr lang="en-US" kern="0" dirty="0"/>
              <a:t>Determine framework, graphs, and interaction possibilities for the dashboard prototype</a:t>
            </a:r>
          </a:p>
          <a:p>
            <a:pPr marL="0" indent="0">
              <a:lnSpc>
                <a:spcPct val="150000"/>
              </a:lnSpc>
            </a:pPr>
            <a:endParaRPr lang="en-US" kern="0" dirty="0"/>
          </a:p>
          <a:p>
            <a:pPr marL="285750" indent="-285750">
              <a:lnSpc>
                <a:spcPct val="150000"/>
              </a:lnSpc>
              <a:buFont typeface="Arial" panose="020B0604020202020204" pitchFamily="34" charset="0"/>
              <a:buChar char="•"/>
            </a:pPr>
            <a:endParaRPr lang="en-US" kern="0" dirty="0"/>
          </a:p>
          <a:p>
            <a:pPr marL="285750" indent="-285750">
              <a:lnSpc>
                <a:spcPct val="150000"/>
              </a:lnSpc>
              <a:buFont typeface="Arial" panose="020B0604020202020204" pitchFamily="34" charset="0"/>
              <a:buChar char="•"/>
            </a:pPr>
            <a:endParaRPr lang="en-US" kern="0" dirty="0"/>
          </a:p>
        </p:txBody>
      </p:sp>
    </p:spTree>
    <p:extLst>
      <p:ext uri="{BB962C8B-B14F-4D97-AF65-F5344CB8AC3E}">
        <p14:creationId xmlns:p14="http://schemas.microsoft.com/office/powerpoint/2010/main" val="1224344644"/>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D1A30DA-ABC5-E339-A71E-B3FCBF59D09A}"/>
              </a:ext>
            </a:extLst>
          </p:cNvPr>
          <p:cNvSpPr>
            <a:spLocks noGrp="1"/>
          </p:cNvSpPr>
          <p:nvPr>
            <p:ph idx="1"/>
          </p:nvPr>
        </p:nvSpPr>
        <p:spPr>
          <a:xfrm>
            <a:off x="334435" y="2708919"/>
            <a:ext cx="11523135" cy="3672831"/>
          </a:xfrm>
        </p:spPr>
        <p:txBody>
          <a:bodyPr/>
          <a:lstStyle/>
          <a:p>
            <a:pPr marL="285750" indent="-285750">
              <a:lnSpc>
                <a:spcPct val="150000"/>
              </a:lnSpc>
              <a:buFont typeface="Arial" panose="020B0604020202020204" pitchFamily="34" charset="0"/>
              <a:buChar char="•"/>
            </a:pPr>
            <a:r>
              <a:rPr lang="en-US" dirty="0"/>
              <a:t>Analysis of typical approaches in the literature </a:t>
            </a:r>
            <a:r>
              <a:rPr lang="en-US" dirty="0">
                <a:sym typeface="Wingdings" pitchFamily="2" charset="2"/>
              </a:rPr>
              <a:t> Applicability for the ALPHA agent?</a:t>
            </a:r>
          </a:p>
          <a:p>
            <a:pPr marL="285750" indent="-285750">
              <a:lnSpc>
                <a:spcPct val="150000"/>
              </a:lnSpc>
              <a:buFont typeface="Arial" panose="020B0604020202020204" pitchFamily="34" charset="0"/>
              <a:buChar char="•"/>
            </a:pPr>
            <a:r>
              <a:rPr lang="en-US" dirty="0">
                <a:sym typeface="Wingdings" pitchFamily="2" charset="2"/>
              </a:rPr>
              <a:t>Use insights from the interviews</a:t>
            </a:r>
          </a:p>
          <a:p>
            <a:pPr marL="285750" indent="-285750">
              <a:lnSpc>
                <a:spcPct val="150000"/>
              </a:lnSpc>
              <a:buFont typeface="Arial" panose="020B0604020202020204" pitchFamily="34" charset="0"/>
              <a:buChar char="•"/>
            </a:pPr>
            <a:r>
              <a:rPr lang="en-US" dirty="0"/>
              <a:t>Apply the developed prototype features to dissect the agent’s behavior and struggles</a:t>
            </a:r>
          </a:p>
          <a:p>
            <a:pPr marL="285750" indent="-285750">
              <a:lnSpc>
                <a:spcPct val="150000"/>
              </a:lnSpc>
              <a:buFont typeface="Arial" panose="020B0604020202020204" pitchFamily="34" charset="0"/>
              <a:buChar char="•"/>
            </a:pPr>
            <a:endParaRPr lang="en-US" dirty="0"/>
          </a:p>
          <a:p>
            <a:pPr marL="0" indent="0">
              <a:lnSpc>
                <a:spcPct val="150000"/>
              </a:lnSpc>
            </a:pPr>
            <a:r>
              <a:rPr lang="en-US" b="1" dirty="0">
                <a:sym typeface="Wingdings" pitchFamily="2" charset="2"/>
              </a:rPr>
              <a:t> </a:t>
            </a:r>
            <a:r>
              <a:rPr lang="en-US" b="1" dirty="0"/>
              <a:t>Suggest ideas for improvements that could be realized </a:t>
            </a:r>
          </a:p>
        </p:txBody>
      </p:sp>
      <p:sp>
        <p:nvSpPr>
          <p:cNvPr id="3" name="Titel 2">
            <a:extLst>
              <a:ext uri="{FF2B5EF4-FFF2-40B4-BE49-F238E27FC236}">
                <a16:creationId xmlns:a16="http://schemas.microsoft.com/office/drawing/2014/main" id="{DEB87864-7344-7B66-D070-68F33E2FBDBD}"/>
              </a:ext>
            </a:extLst>
          </p:cNvPr>
          <p:cNvSpPr>
            <a:spLocks noGrp="1"/>
          </p:cNvSpPr>
          <p:nvPr>
            <p:ph type="title"/>
          </p:nvPr>
        </p:nvSpPr>
        <p:spPr/>
        <p:txBody>
          <a:bodyPr/>
          <a:lstStyle/>
          <a:p>
            <a:r>
              <a:rPr lang="en-US" dirty="0"/>
              <a:t>Methodology</a:t>
            </a:r>
          </a:p>
        </p:txBody>
      </p:sp>
      <p:sp>
        <p:nvSpPr>
          <p:cNvPr id="4" name="Datumsplatzhalter 3">
            <a:extLst>
              <a:ext uri="{FF2B5EF4-FFF2-40B4-BE49-F238E27FC236}">
                <a16:creationId xmlns:a16="http://schemas.microsoft.com/office/drawing/2014/main" id="{5D08769D-9E17-771D-44AB-E45EFD70EBC1}"/>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3318090-1A2E-DB55-9026-706540596E8F}"/>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486FEE75-D40D-197B-6CEE-59C8439757CE}"/>
              </a:ext>
            </a:extLst>
          </p:cNvPr>
          <p:cNvSpPr>
            <a:spLocks noGrp="1"/>
          </p:cNvSpPr>
          <p:nvPr>
            <p:ph type="sldNum" sz="quarter" idx="12"/>
          </p:nvPr>
        </p:nvSpPr>
        <p:spPr/>
        <p:txBody>
          <a:bodyPr/>
          <a:lstStyle/>
          <a:p>
            <a:pPr>
              <a:defRPr/>
            </a:pPr>
            <a:fld id="{E201E5CB-5EE0-4EA4-87FF-7D8A79A61969}" type="slidenum">
              <a:rPr lang="de-DE" smtClean="0"/>
              <a:pPr>
                <a:defRPr/>
              </a:pPr>
              <a:t>11</a:t>
            </a:fld>
            <a:endParaRPr lang="de-DE" dirty="0"/>
          </a:p>
        </p:txBody>
      </p:sp>
      <p:sp>
        <p:nvSpPr>
          <p:cNvPr id="9" name="Rechteck 8">
            <a:extLst>
              <a:ext uri="{FF2B5EF4-FFF2-40B4-BE49-F238E27FC236}">
                <a16:creationId xmlns:a16="http://schemas.microsoft.com/office/drawing/2014/main" id="{021968B5-F736-2CA0-EB34-AFA25AC0E514}"/>
              </a:ext>
            </a:extLst>
          </p:cNvPr>
          <p:cNvSpPr/>
          <p:nvPr/>
        </p:nvSpPr>
        <p:spPr bwMode="auto">
          <a:xfrm>
            <a:off x="2639616" y="1052736"/>
            <a:ext cx="7848872"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What are feasible improvements of the agent and how could they work?</a:t>
            </a:r>
          </a:p>
        </p:txBody>
      </p:sp>
      <p:sp>
        <p:nvSpPr>
          <p:cNvPr id="10" name="Rechteck 9">
            <a:extLst>
              <a:ext uri="{FF2B5EF4-FFF2-40B4-BE49-F238E27FC236}">
                <a16:creationId xmlns:a16="http://schemas.microsoft.com/office/drawing/2014/main" id="{6F39EFE4-4EC9-7512-673C-8242B12FBB01}"/>
              </a:ext>
            </a:extLst>
          </p:cNvPr>
          <p:cNvSpPr/>
          <p:nvPr/>
        </p:nvSpPr>
        <p:spPr bwMode="auto">
          <a:xfrm>
            <a:off x="1559496" y="1052736"/>
            <a:ext cx="1080120" cy="7200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RQ3</a:t>
            </a:r>
          </a:p>
        </p:txBody>
      </p:sp>
      <p:sp>
        <p:nvSpPr>
          <p:cNvPr id="12" name="Inhaltsplatzhalter 1">
            <a:extLst>
              <a:ext uri="{FF2B5EF4-FFF2-40B4-BE49-F238E27FC236}">
                <a16:creationId xmlns:a16="http://schemas.microsoft.com/office/drawing/2014/main" id="{E98583B3-B591-7CA0-7E99-2419E9920B37}"/>
              </a:ext>
            </a:extLst>
          </p:cNvPr>
          <p:cNvSpPr txBox="1">
            <a:spLocks/>
          </p:cNvSpPr>
          <p:nvPr/>
        </p:nvSpPr>
        <p:spPr bwMode="auto">
          <a:xfrm>
            <a:off x="0" y="1960141"/>
            <a:ext cx="12192000" cy="4320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gn="ctr"/>
            <a:r>
              <a:rPr lang="en-US" b="1" kern="0" dirty="0">
                <a:sym typeface="Wingdings" pitchFamily="2" charset="2"/>
              </a:rPr>
              <a:t> Apply gained knowledge and prototype features</a:t>
            </a:r>
            <a:endParaRPr lang="en-US" b="1" kern="0" dirty="0"/>
          </a:p>
        </p:txBody>
      </p:sp>
    </p:spTree>
    <p:extLst>
      <p:ext uri="{BB962C8B-B14F-4D97-AF65-F5344CB8AC3E}">
        <p14:creationId xmlns:p14="http://schemas.microsoft.com/office/powerpoint/2010/main" val="113371359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3501008"/>
            <a:ext cx="12192000" cy="1545911"/>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b="1" dirty="0"/>
              <a:t>Introduction </a:t>
            </a:r>
          </a:p>
          <a:p>
            <a:pPr lvl="1"/>
            <a:r>
              <a:rPr lang="en-US" dirty="0"/>
              <a:t>Motivation</a:t>
            </a:r>
          </a:p>
          <a:p>
            <a:pPr lvl="1"/>
            <a:r>
              <a:rPr lang="en-US" dirty="0"/>
              <a:t>Technical Foundations</a:t>
            </a:r>
            <a:br>
              <a:rPr lang="en-US" dirty="0"/>
            </a:br>
            <a:endParaRPr lang="en-US" dirty="0"/>
          </a:p>
          <a:p>
            <a:r>
              <a:rPr lang="en-US" b="1" dirty="0"/>
              <a:t>Research Approach</a:t>
            </a:r>
          </a:p>
          <a:p>
            <a:pPr lvl="1"/>
            <a:r>
              <a:rPr lang="en-US" dirty="0"/>
              <a:t>Research Questions</a:t>
            </a:r>
          </a:p>
          <a:p>
            <a:pPr lvl="1"/>
            <a:r>
              <a:rPr lang="en-US" dirty="0"/>
              <a:t>Methodology</a:t>
            </a:r>
          </a:p>
          <a:p>
            <a:pPr lvl="1"/>
            <a:endParaRPr lang="en-US" dirty="0"/>
          </a:p>
          <a:p>
            <a:r>
              <a:rPr lang="en-US" b="1" dirty="0"/>
              <a:t>Results</a:t>
            </a:r>
          </a:p>
          <a:p>
            <a:pPr lvl="1"/>
            <a:r>
              <a:rPr lang="en-US" dirty="0"/>
              <a:t>Literature Analysis</a:t>
            </a:r>
          </a:p>
          <a:p>
            <a:pPr lvl="1"/>
            <a:r>
              <a:rPr lang="en-US" dirty="0"/>
              <a:t>Semi-Structured Interviews</a:t>
            </a:r>
          </a:p>
          <a:p>
            <a:pPr lvl="1"/>
            <a:r>
              <a:rPr lang="en-US" dirty="0"/>
              <a:t>Log Data Analysis and Visualization</a:t>
            </a:r>
          </a:p>
          <a:p>
            <a:pPr marL="98425" lvl="1" indent="0">
              <a:buNone/>
            </a:pPr>
            <a:endParaRPr lang="en-US" dirty="0"/>
          </a:p>
          <a:p>
            <a:r>
              <a:rPr lang="en-US" b="1" dirty="0"/>
              <a:t>Improvement Suggestions</a:t>
            </a:r>
            <a:r>
              <a:rPr lang="en-US" dirty="0"/>
              <a:t> </a:t>
            </a:r>
          </a:p>
          <a:p>
            <a:endParaRPr lang="en-US" dirty="0"/>
          </a:p>
          <a:p>
            <a:r>
              <a:rPr lang="en-US" b="1" dirty="0"/>
              <a:t>Conclusion</a:t>
            </a: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a:t>230724 Nicolas Klein Improving Conversational Analytics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12</a:t>
            </a:fld>
            <a:endParaRPr lang="de-DE" dirty="0"/>
          </a:p>
        </p:txBody>
      </p:sp>
    </p:spTree>
    <p:extLst>
      <p:ext uri="{BB962C8B-B14F-4D97-AF65-F5344CB8AC3E}">
        <p14:creationId xmlns:p14="http://schemas.microsoft.com/office/powerpoint/2010/main" val="347187224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03292B2-89D0-FDEC-8222-EEDC255140AD}"/>
              </a:ext>
            </a:extLst>
          </p:cNvPr>
          <p:cNvSpPr>
            <a:spLocks noGrp="1"/>
          </p:cNvSpPr>
          <p:nvPr>
            <p:ph idx="1"/>
          </p:nvPr>
        </p:nvSpPr>
        <p:spPr>
          <a:xfrm>
            <a:off x="335360" y="941482"/>
            <a:ext cx="11523135" cy="5627593"/>
          </a:xfrm>
        </p:spPr>
        <p:txBody>
          <a:bodyPr>
            <a:normAutofit lnSpcReduction="10000"/>
          </a:bodyPr>
          <a:lstStyle/>
          <a:p>
            <a:pPr>
              <a:lnSpc>
                <a:spcPct val="150000"/>
              </a:lnSpc>
            </a:pPr>
            <a:r>
              <a:rPr lang="en-US" b="1" dirty="0"/>
              <a:t>Common insights &amp; approaches:</a:t>
            </a:r>
          </a:p>
          <a:p>
            <a:pPr marL="285750" indent="-285750">
              <a:lnSpc>
                <a:spcPct val="150000"/>
              </a:lnSpc>
              <a:buFont typeface="Arial" panose="020B0604020202020204" pitchFamily="34" charset="0"/>
              <a:buChar char="•"/>
            </a:pPr>
            <a:r>
              <a:rPr lang="en-US" dirty="0"/>
              <a:t>Conversational data as the main resource for the ongoing development of CAs</a:t>
            </a:r>
          </a:p>
          <a:p>
            <a:pPr marL="285750" indent="-285750">
              <a:lnSpc>
                <a:spcPct val="150000"/>
              </a:lnSpc>
              <a:buFont typeface="Arial" panose="020B0604020202020204" pitchFamily="34" charset="0"/>
              <a:buChar char="•"/>
            </a:pPr>
            <a:r>
              <a:rPr lang="en-US" dirty="0"/>
              <a:t>Development cycles that follow the CDD principle</a:t>
            </a:r>
          </a:p>
          <a:p>
            <a:pPr marL="285750" indent="-285750">
              <a:lnSpc>
                <a:spcPct val="150000"/>
              </a:lnSpc>
              <a:buFont typeface="Arial" panose="020B0604020202020204" pitchFamily="34" charset="0"/>
              <a:buChar char="•"/>
            </a:pPr>
            <a:r>
              <a:rPr lang="en-US" dirty="0"/>
              <a:t>Analysis of conversational datasets through systematic coding processes</a:t>
            </a:r>
          </a:p>
          <a:p>
            <a:pPr marL="285750" indent="-285750">
              <a:lnSpc>
                <a:spcPct val="150000"/>
              </a:lnSpc>
              <a:buFont typeface="Arial" panose="020B0604020202020204" pitchFamily="34" charset="0"/>
              <a:buChar char="•"/>
            </a:pPr>
            <a:r>
              <a:rPr lang="en-US" dirty="0"/>
              <a:t>Often focus on privacy concerns</a:t>
            </a:r>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r>
              <a:rPr lang="en-US" dirty="0"/>
              <a:t>Conversational data (pre-)processing</a:t>
            </a:r>
          </a:p>
          <a:p>
            <a:pPr marL="642937" lvl="1" indent="-285750">
              <a:lnSpc>
                <a:spcPct val="150000"/>
              </a:lnSpc>
              <a:buFont typeface="Arial" panose="020B0604020202020204" pitchFamily="34" charset="0"/>
              <a:buChar char="•"/>
            </a:pPr>
            <a:r>
              <a:rPr lang="en-US" dirty="0"/>
              <a:t>Categorization of user input &amp; agent responses</a:t>
            </a:r>
          </a:p>
          <a:p>
            <a:pPr marL="642937" lvl="1" indent="-285750">
              <a:lnSpc>
                <a:spcPct val="150000"/>
              </a:lnSpc>
              <a:buFont typeface="Arial" panose="020B0604020202020204" pitchFamily="34" charset="0"/>
              <a:buChar char="•"/>
            </a:pPr>
            <a:r>
              <a:rPr lang="en-US" dirty="0"/>
              <a:t>Fallback responses / correctly assigned intents</a:t>
            </a:r>
          </a:p>
          <a:p>
            <a:pPr marL="285750" indent="-285750">
              <a:lnSpc>
                <a:spcPct val="150000"/>
              </a:lnSpc>
              <a:buFont typeface="Arial" panose="020B0604020202020204" pitchFamily="34" charset="0"/>
              <a:buChar char="•"/>
            </a:pPr>
            <a:r>
              <a:rPr lang="en-US" dirty="0"/>
              <a:t>Typical metrics</a:t>
            </a:r>
          </a:p>
          <a:p>
            <a:pPr marL="642937" lvl="1" indent="-285750">
              <a:lnSpc>
                <a:spcPct val="150000"/>
              </a:lnSpc>
              <a:buFont typeface="Arial" panose="020B0604020202020204" pitchFamily="34" charset="0"/>
              <a:buChar char="•"/>
            </a:pPr>
            <a:r>
              <a:rPr lang="en-US" dirty="0"/>
              <a:t>User satisfaction based on feedback systems</a:t>
            </a:r>
          </a:p>
          <a:p>
            <a:pPr marL="642937" lvl="1" indent="-285750">
              <a:lnSpc>
                <a:spcPct val="150000"/>
              </a:lnSpc>
              <a:buFont typeface="Arial" panose="020B0604020202020204" pitchFamily="34" charset="0"/>
              <a:buChar char="•"/>
            </a:pPr>
            <a:r>
              <a:rPr lang="en-US" dirty="0"/>
              <a:t>Number of users, (un-)successful conversations</a:t>
            </a:r>
          </a:p>
          <a:p>
            <a:pPr marL="642937" lvl="1" indent="-285750">
              <a:lnSpc>
                <a:spcPct val="150000"/>
              </a:lnSpc>
              <a:buFont typeface="Arial" panose="020B0604020202020204" pitchFamily="34" charset="0"/>
              <a:buChar char="•"/>
            </a:pPr>
            <a:endParaRPr lang="en-US" dirty="0"/>
          </a:p>
        </p:txBody>
      </p:sp>
      <p:sp>
        <p:nvSpPr>
          <p:cNvPr id="3" name="Titel 2">
            <a:extLst>
              <a:ext uri="{FF2B5EF4-FFF2-40B4-BE49-F238E27FC236}">
                <a16:creationId xmlns:a16="http://schemas.microsoft.com/office/drawing/2014/main" id="{578859E6-9F32-9B15-861E-D58248D171B5}"/>
              </a:ext>
            </a:extLst>
          </p:cNvPr>
          <p:cNvSpPr>
            <a:spLocks noGrp="1"/>
          </p:cNvSpPr>
          <p:nvPr>
            <p:ph type="title"/>
          </p:nvPr>
        </p:nvSpPr>
        <p:spPr/>
        <p:txBody>
          <a:bodyPr/>
          <a:lstStyle/>
          <a:p>
            <a:r>
              <a:rPr lang="en-US" dirty="0"/>
              <a:t>Literature Analysis</a:t>
            </a:r>
          </a:p>
        </p:txBody>
      </p:sp>
      <p:sp>
        <p:nvSpPr>
          <p:cNvPr id="4" name="Datumsplatzhalter 3">
            <a:extLst>
              <a:ext uri="{FF2B5EF4-FFF2-40B4-BE49-F238E27FC236}">
                <a16:creationId xmlns:a16="http://schemas.microsoft.com/office/drawing/2014/main" id="{DA9A0CA3-03E9-B592-DF5C-57E565CE289E}"/>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A1F6176B-F4F4-00A0-31CA-7FB66F86C827}"/>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A83EAB00-7530-BB69-9F6E-978FDAD6D8C3}"/>
              </a:ext>
            </a:extLst>
          </p:cNvPr>
          <p:cNvSpPr>
            <a:spLocks noGrp="1"/>
          </p:cNvSpPr>
          <p:nvPr>
            <p:ph type="sldNum" sz="quarter" idx="12"/>
          </p:nvPr>
        </p:nvSpPr>
        <p:spPr/>
        <p:txBody>
          <a:bodyPr/>
          <a:lstStyle/>
          <a:p>
            <a:pPr>
              <a:defRPr/>
            </a:pPr>
            <a:fld id="{E201E5CB-5EE0-4EA4-87FF-7D8A79A61969}" type="slidenum">
              <a:rPr lang="de-DE" smtClean="0"/>
              <a:pPr>
                <a:defRPr/>
              </a:pPr>
              <a:t>13</a:t>
            </a:fld>
            <a:endParaRPr lang="de-DE" dirty="0"/>
          </a:p>
        </p:txBody>
      </p:sp>
      <p:pic>
        <p:nvPicPr>
          <p:cNvPr id="8" name="Grafik 7" descr="Ein Bild, das Text, Kreis, Logo, Compact Disc enthält.&#10;&#10;Automatisch generierte Beschreibung">
            <a:extLst>
              <a:ext uri="{FF2B5EF4-FFF2-40B4-BE49-F238E27FC236}">
                <a16:creationId xmlns:a16="http://schemas.microsoft.com/office/drawing/2014/main" id="{CAC5734B-9D3E-B55B-31E9-20E062EF8F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8302" y="2911571"/>
            <a:ext cx="3149763" cy="3004947"/>
          </a:xfrm>
          <a:prstGeom prst="rect">
            <a:avLst/>
          </a:prstGeom>
        </p:spPr>
      </p:pic>
      <p:sp>
        <p:nvSpPr>
          <p:cNvPr id="9" name="Rechteck 8">
            <a:extLst>
              <a:ext uri="{FF2B5EF4-FFF2-40B4-BE49-F238E27FC236}">
                <a16:creationId xmlns:a16="http://schemas.microsoft.com/office/drawing/2014/main" id="{695EC70C-9BA7-D714-D9E4-B62C4A9B042E}"/>
              </a:ext>
            </a:extLst>
          </p:cNvPr>
          <p:cNvSpPr/>
          <p:nvPr/>
        </p:nvSpPr>
        <p:spPr>
          <a:xfrm>
            <a:off x="332904" y="6309900"/>
            <a:ext cx="11524664" cy="215444"/>
          </a:xfrm>
          <a:prstGeom prst="rect">
            <a:avLst/>
          </a:prstGeom>
        </p:spPr>
        <p:txBody>
          <a:bodyPr wrap="square" rIns="0">
            <a:spAutoFit/>
          </a:bodyPr>
          <a:lstStyle/>
          <a:p>
            <a:pPr algn="r"/>
            <a:r>
              <a:rPr lang="en-US" sz="800" i="1" dirty="0">
                <a:solidFill>
                  <a:srgbClr val="000000"/>
                </a:solidFill>
                <a:latin typeface="Arial"/>
              </a:rPr>
              <a:t>A Conversation-Driven Approach for Chatbot Management (</a:t>
            </a:r>
            <a:r>
              <a:rPr lang="en-US" sz="800" i="1" dirty="0">
                <a:solidFill>
                  <a:srgbClr val="000000"/>
                </a:solidFill>
                <a:latin typeface="Arial"/>
                <a:hlinkClick r:id="rId3"/>
              </a:rPr>
              <a:t>https://ieeexplore.ieee.org/document/9681834</a:t>
            </a:r>
            <a:r>
              <a:rPr lang="en-US" sz="800" i="1" dirty="0">
                <a:solidFill>
                  <a:srgbClr val="000000"/>
                </a:solidFill>
                <a:latin typeface="Arial"/>
              </a:rPr>
              <a:t>)</a:t>
            </a:r>
          </a:p>
        </p:txBody>
      </p:sp>
    </p:spTree>
    <p:extLst>
      <p:ext uri="{BB962C8B-B14F-4D97-AF65-F5344CB8AC3E}">
        <p14:creationId xmlns:p14="http://schemas.microsoft.com/office/powerpoint/2010/main" val="424694714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03292B2-89D0-FDEC-8222-EEDC255140AD}"/>
              </a:ext>
            </a:extLst>
          </p:cNvPr>
          <p:cNvSpPr>
            <a:spLocks noGrp="1"/>
          </p:cNvSpPr>
          <p:nvPr>
            <p:ph idx="1"/>
          </p:nvPr>
        </p:nvSpPr>
        <p:spPr>
          <a:xfrm>
            <a:off x="334435" y="1124669"/>
            <a:ext cx="11523135" cy="5400675"/>
          </a:xfrm>
        </p:spPr>
        <p:txBody>
          <a:bodyPr/>
          <a:lstStyle/>
          <a:p>
            <a:pPr>
              <a:lnSpc>
                <a:spcPct val="150000"/>
              </a:lnSpc>
            </a:pPr>
            <a:r>
              <a:rPr lang="en-US" b="1" dirty="0"/>
              <a:t>Unique approaches:</a:t>
            </a:r>
          </a:p>
          <a:p>
            <a:pPr marL="285750" indent="-285750">
              <a:lnSpc>
                <a:spcPct val="150000"/>
              </a:lnSpc>
              <a:buFont typeface="Arial" panose="020B0604020202020204" pitchFamily="34" charset="0"/>
              <a:buChar char="•"/>
            </a:pPr>
            <a:r>
              <a:rPr lang="en-US" dirty="0"/>
              <a:t>Google Home user study (complete in- and out-of-scope tasks with a CA)</a:t>
            </a:r>
          </a:p>
          <a:p>
            <a:pPr marL="642937" lvl="1" indent="-285750">
              <a:lnSpc>
                <a:spcPct val="150000"/>
              </a:lnSpc>
              <a:buFont typeface="Arial" panose="020B0604020202020204" pitchFamily="34" charset="0"/>
              <a:buChar char="•"/>
            </a:pPr>
            <a:r>
              <a:rPr lang="en-US" dirty="0"/>
              <a:t>Rate of correctly understood questions (</a:t>
            </a:r>
            <a:r>
              <a:rPr lang="en-US" dirty="0">
                <a:sym typeface="Wingdings" pitchFamily="2" charset="2"/>
              </a:rPr>
              <a:t> </a:t>
            </a:r>
            <a:r>
              <a:rPr lang="en-US" dirty="0"/>
              <a:t>speech recognition)</a:t>
            </a:r>
          </a:p>
          <a:p>
            <a:pPr marL="642937" lvl="1" indent="-285750">
              <a:lnSpc>
                <a:spcPct val="150000"/>
              </a:lnSpc>
              <a:buFont typeface="Arial" panose="020B0604020202020204" pitchFamily="34" charset="0"/>
              <a:buChar char="•"/>
            </a:pPr>
            <a:r>
              <a:rPr lang="en-US" dirty="0"/>
              <a:t>Metrics: Conversation turns per task, recovery efficiency</a:t>
            </a:r>
          </a:p>
          <a:p>
            <a:pPr marL="642937" lvl="1" indent="-285750">
              <a:lnSpc>
                <a:spcPct val="150000"/>
              </a:lnSpc>
              <a:buFont typeface="Arial" panose="020B0604020202020204" pitchFamily="34" charset="0"/>
              <a:buChar char="•"/>
            </a:pPr>
            <a:r>
              <a:rPr lang="en-US" dirty="0"/>
              <a:t>Ensure common ground during conversations</a:t>
            </a:r>
          </a:p>
          <a:p>
            <a:pPr marL="642937" lvl="1" indent="-285750">
              <a:lnSpc>
                <a:spcPct val="150000"/>
              </a:lnSpc>
              <a:buFont typeface="Wingdings" pitchFamily="2" charset="2"/>
              <a:buChar char="à"/>
            </a:pPr>
            <a:r>
              <a:rPr lang="en-US" dirty="0">
                <a:sym typeface="Wingdings" pitchFamily="2" charset="2"/>
              </a:rPr>
              <a:t>“Unrelated” responses (understood request, unhelpful response) are better than default fallbacks</a:t>
            </a:r>
          </a:p>
          <a:p>
            <a:pPr marL="642937" lvl="1" indent="-285750">
              <a:lnSpc>
                <a:spcPct val="150000"/>
              </a:lnSpc>
              <a:buFont typeface="Wingdings" pitchFamily="2" charset="2"/>
              <a:buChar char="à"/>
            </a:pPr>
            <a:endParaRPr lang="en-US" dirty="0">
              <a:sym typeface="Wingdings" pitchFamily="2" charset="2"/>
            </a:endParaRPr>
          </a:p>
          <a:p>
            <a:pPr marL="285750" indent="-285750">
              <a:lnSpc>
                <a:spcPct val="150000"/>
              </a:lnSpc>
              <a:buFont typeface="Arial" panose="020B0604020202020204" pitchFamily="34" charset="0"/>
              <a:buChar char="•"/>
            </a:pPr>
            <a:endParaRPr lang="en-US" dirty="0"/>
          </a:p>
        </p:txBody>
      </p:sp>
      <p:sp>
        <p:nvSpPr>
          <p:cNvPr id="3" name="Titel 2">
            <a:extLst>
              <a:ext uri="{FF2B5EF4-FFF2-40B4-BE49-F238E27FC236}">
                <a16:creationId xmlns:a16="http://schemas.microsoft.com/office/drawing/2014/main" id="{578859E6-9F32-9B15-861E-D58248D171B5}"/>
              </a:ext>
            </a:extLst>
          </p:cNvPr>
          <p:cNvSpPr>
            <a:spLocks noGrp="1"/>
          </p:cNvSpPr>
          <p:nvPr>
            <p:ph type="title"/>
          </p:nvPr>
        </p:nvSpPr>
        <p:spPr/>
        <p:txBody>
          <a:bodyPr/>
          <a:lstStyle/>
          <a:p>
            <a:r>
              <a:rPr lang="en-US" dirty="0"/>
              <a:t>Literature Analysis</a:t>
            </a:r>
          </a:p>
        </p:txBody>
      </p:sp>
      <p:sp>
        <p:nvSpPr>
          <p:cNvPr id="4" name="Datumsplatzhalter 3">
            <a:extLst>
              <a:ext uri="{FF2B5EF4-FFF2-40B4-BE49-F238E27FC236}">
                <a16:creationId xmlns:a16="http://schemas.microsoft.com/office/drawing/2014/main" id="{DA9A0CA3-03E9-B592-DF5C-57E565CE289E}"/>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A1F6176B-F4F4-00A0-31CA-7FB66F86C827}"/>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A83EAB00-7530-BB69-9F6E-978FDAD6D8C3}"/>
              </a:ext>
            </a:extLst>
          </p:cNvPr>
          <p:cNvSpPr>
            <a:spLocks noGrp="1"/>
          </p:cNvSpPr>
          <p:nvPr>
            <p:ph type="sldNum" sz="quarter" idx="12"/>
          </p:nvPr>
        </p:nvSpPr>
        <p:spPr/>
        <p:txBody>
          <a:bodyPr/>
          <a:lstStyle/>
          <a:p>
            <a:pPr>
              <a:defRPr/>
            </a:pPr>
            <a:fld id="{E201E5CB-5EE0-4EA4-87FF-7D8A79A61969}" type="slidenum">
              <a:rPr lang="de-DE" smtClean="0"/>
              <a:pPr>
                <a:defRPr/>
              </a:pPr>
              <a:t>14</a:t>
            </a:fld>
            <a:endParaRPr lang="de-DE" dirty="0"/>
          </a:p>
        </p:txBody>
      </p:sp>
      <p:sp>
        <p:nvSpPr>
          <p:cNvPr id="7" name="Rechteck 6">
            <a:extLst>
              <a:ext uri="{FF2B5EF4-FFF2-40B4-BE49-F238E27FC236}">
                <a16:creationId xmlns:a16="http://schemas.microsoft.com/office/drawing/2014/main" id="{7628063A-FBCF-7DB7-F80E-B981E59C1168}"/>
              </a:ext>
            </a:extLst>
          </p:cNvPr>
          <p:cNvSpPr/>
          <p:nvPr/>
        </p:nvSpPr>
        <p:spPr>
          <a:xfrm>
            <a:off x="332904" y="6309900"/>
            <a:ext cx="11524664" cy="338554"/>
          </a:xfrm>
          <a:prstGeom prst="rect">
            <a:avLst/>
          </a:prstGeom>
        </p:spPr>
        <p:txBody>
          <a:bodyPr wrap="square" rIns="0">
            <a:spAutoFit/>
          </a:bodyPr>
          <a:lstStyle/>
          <a:p>
            <a:pPr algn="r"/>
            <a:r>
              <a:rPr lang="de-DE" sz="800" b="0" i="1" dirty="0">
                <a:effectLst/>
                <a:latin typeface="Arial" panose="020B0604020202020204" pitchFamily="34" charset="0"/>
              </a:rPr>
              <a:t>The </a:t>
            </a:r>
            <a:r>
              <a:rPr lang="de-DE" sz="800" b="0" i="1" dirty="0" err="1">
                <a:effectLst/>
                <a:latin typeface="Arial" panose="020B0604020202020204" pitchFamily="34" charset="0"/>
              </a:rPr>
              <a:t>Role</a:t>
            </a:r>
            <a:r>
              <a:rPr lang="de-DE" sz="800" b="0" i="1" dirty="0">
                <a:effectLst/>
                <a:latin typeface="Arial" panose="020B0604020202020204" pitchFamily="34" charset="0"/>
              </a:rPr>
              <a:t> </a:t>
            </a:r>
            <a:r>
              <a:rPr lang="de-DE" sz="800" b="0" i="1" dirty="0" err="1">
                <a:effectLst/>
                <a:latin typeface="Arial" panose="020B0604020202020204" pitchFamily="34" charset="0"/>
              </a:rPr>
              <a:t>of</a:t>
            </a:r>
            <a:r>
              <a:rPr lang="de-DE" sz="800" b="0" i="1" dirty="0">
                <a:effectLst/>
                <a:latin typeface="Arial" panose="020B0604020202020204" pitchFamily="34" charset="0"/>
              </a:rPr>
              <a:t> </a:t>
            </a:r>
            <a:r>
              <a:rPr lang="de-DE" sz="800" b="0" i="1" dirty="0" err="1">
                <a:effectLst/>
                <a:latin typeface="Arial" panose="020B0604020202020204" pitchFamily="34" charset="0"/>
              </a:rPr>
              <a:t>Conversational</a:t>
            </a:r>
            <a:r>
              <a:rPr lang="de-DE" sz="800" b="0" i="1" dirty="0">
                <a:effectLst/>
                <a:latin typeface="Arial" panose="020B0604020202020204" pitchFamily="34" charset="0"/>
              </a:rPr>
              <a:t> Grounding in </a:t>
            </a:r>
            <a:r>
              <a:rPr lang="de-DE" sz="800" b="0" i="1" dirty="0" err="1">
                <a:effectLst/>
                <a:latin typeface="Arial" panose="020B0604020202020204" pitchFamily="34" charset="0"/>
              </a:rPr>
              <a:t>Supporting</a:t>
            </a:r>
            <a:r>
              <a:rPr lang="de-DE" sz="800" b="0" i="1" dirty="0">
                <a:effectLst/>
                <a:latin typeface="Arial" panose="020B0604020202020204" pitchFamily="34" charset="0"/>
              </a:rPr>
              <a:t> </a:t>
            </a:r>
            <a:r>
              <a:rPr lang="de-DE" sz="800" b="0" i="1" dirty="0" err="1">
                <a:effectLst/>
                <a:latin typeface="Arial" panose="020B0604020202020204" pitchFamily="34" charset="0"/>
              </a:rPr>
              <a:t>Symbiosis</a:t>
            </a:r>
            <a:r>
              <a:rPr lang="de-DE" sz="800" b="0" i="1" dirty="0">
                <a:effectLst/>
                <a:latin typeface="Arial" panose="020B0604020202020204" pitchFamily="34" charset="0"/>
              </a:rPr>
              <a:t> </a:t>
            </a:r>
            <a:r>
              <a:rPr lang="de-DE" sz="800" b="0" i="1" dirty="0" err="1">
                <a:effectLst/>
                <a:latin typeface="Arial" panose="020B0604020202020204" pitchFamily="34" charset="0"/>
              </a:rPr>
              <a:t>Between</a:t>
            </a:r>
            <a:r>
              <a:rPr lang="de-DE" sz="800" b="0" i="1" dirty="0">
                <a:effectLst/>
                <a:latin typeface="Arial" panose="020B0604020202020204" pitchFamily="34" charset="0"/>
              </a:rPr>
              <a:t> People and Digital </a:t>
            </a:r>
            <a:r>
              <a:rPr lang="de-DE" sz="800" b="0" i="1" dirty="0" err="1">
                <a:effectLst/>
                <a:latin typeface="Arial" panose="020B0604020202020204" pitchFamily="34" charset="0"/>
              </a:rPr>
              <a:t>Assistants</a:t>
            </a:r>
            <a:r>
              <a:rPr lang="de-DE" sz="800" b="0" i="1" dirty="0">
                <a:effectLst/>
                <a:latin typeface="Arial" panose="020B0604020202020204" pitchFamily="34" charset="0"/>
              </a:rPr>
              <a:t> </a:t>
            </a:r>
            <a:r>
              <a:rPr lang="en-US" sz="800" i="1" dirty="0">
                <a:solidFill>
                  <a:srgbClr val="000000"/>
                </a:solidFill>
                <a:latin typeface="Arial"/>
              </a:rPr>
              <a:t>(</a:t>
            </a:r>
            <a:r>
              <a:rPr lang="en-US" sz="800" i="1" dirty="0">
                <a:solidFill>
                  <a:srgbClr val="000000"/>
                </a:solidFill>
                <a:latin typeface="Arial"/>
                <a:hlinkClick r:id="rId2"/>
              </a:rPr>
              <a:t>https://dl.acm.org/doi/10.1145/3392838</a:t>
            </a:r>
            <a:r>
              <a:rPr lang="en-US" sz="800" i="1" dirty="0">
                <a:solidFill>
                  <a:srgbClr val="000000"/>
                </a:solidFill>
                <a:latin typeface="Arial"/>
              </a:rPr>
              <a:t>)</a:t>
            </a:r>
          </a:p>
          <a:p>
            <a:pPr algn="r"/>
            <a:r>
              <a:rPr lang="en-US" sz="800" i="1" dirty="0">
                <a:solidFill>
                  <a:srgbClr val="000000"/>
                </a:solidFill>
                <a:latin typeface="Arial"/>
              </a:rPr>
              <a:t>Google Home (</a:t>
            </a:r>
            <a:r>
              <a:rPr lang="en-US" sz="800" i="1" dirty="0">
                <a:solidFill>
                  <a:srgbClr val="000000"/>
                </a:solidFill>
                <a:latin typeface="Arial"/>
                <a:hlinkClick r:id="rId3"/>
              </a:rPr>
              <a:t>https://home.google.com/welcome/</a:t>
            </a:r>
            <a:r>
              <a:rPr lang="en-US" sz="800" i="1" dirty="0">
                <a:solidFill>
                  <a:srgbClr val="000000"/>
                </a:solidFill>
                <a:latin typeface="Arial"/>
              </a:rPr>
              <a:t>)</a:t>
            </a:r>
          </a:p>
        </p:txBody>
      </p:sp>
      <p:pic>
        <p:nvPicPr>
          <p:cNvPr id="9" name="Grafik 8" descr="Gruppe Silhouette">
            <a:extLst>
              <a:ext uri="{FF2B5EF4-FFF2-40B4-BE49-F238E27FC236}">
                <a16:creationId xmlns:a16="http://schemas.microsoft.com/office/drawing/2014/main" id="{219D7F98-C41B-BB62-8C4D-CCB378A8C8A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7448" y="4559842"/>
            <a:ext cx="1152128" cy="1152128"/>
          </a:xfrm>
          <a:prstGeom prst="rect">
            <a:avLst/>
          </a:prstGeom>
        </p:spPr>
      </p:pic>
      <p:sp>
        <p:nvSpPr>
          <p:cNvPr id="10" name="Pfeil nach rechts 9">
            <a:extLst>
              <a:ext uri="{FF2B5EF4-FFF2-40B4-BE49-F238E27FC236}">
                <a16:creationId xmlns:a16="http://schemas.microsoft.com/office/drawing/2014/main" id="{DE8BDC75-F04C-E8C1-BB85-EEB08795BB4A}"/>
              </a:ext>
            </a:extLst>
          </p:cNvPr>
          <p:cNvSpPr/>
          <p:nvPr/>
        </p:nvSpPr>
        <p:spPr bwMode="auto">
          <a:xfrm>
            <a:off x="4511824" y="4643892"/>
            <a:ext cx="2664296" cy="984028"/>
          </a:xfrm>
          <a:prstGeom prst="right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600" dirty="0">
                <a:solidFill>
                  <a:schemeClr val="tx1"/>
                </a:solidFill>
                <a:cs typeface="Arial" pitchFamily="34" charset="0"/>
              </a:rPr>
              <a:t>Information Seeking Assignments</a:t>
            </a:r>
          </a:p>
        </p:txBody>
      </p:sp>
      <p:pic>
        <p:nvPicPr>
          <p:cNvPr id="12" name="Grafik 11" descr="Lautsprecher Silhouette">
            <a:extLst>
              <a:ext uri="{FF2B5EF4-FFF2-40B4-BE49-F238E27FC236}">
                <a16:creationId xmlns:a16="http://schemas.microsoft.com/office/drawing/2014/main" id="{504E357B-097E-5F15-00AB-5E6ACCA148BD}"/>
              </a:ext>
            </a:extLst>
          </p:cNvPr>
          <p:cNvPicPr>
            <a:picLocks noChangeAspect="1"/>
          </p:cNvPicPr>
          <p:nvPr/>
        </p:nvPicPr>
        <p:blipFill rotWithShape="1">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r="50080"/>
          <a:stretch/>
        </p:blipFill>
        <p:spPr>
          <a:xfrm>
            <a:off x="3324616" y="4559842"/>
            <a:ext cx="575139" cy="1152128"/>
          </a:xfrm>
          <a:prstGeom prst="rect">
            <a:avLst/>
          </a:prstGeom>
        </p:spPr>
      </p:pic>
      <p:sp>
        <p:nvSpPr>
          <p:cNvPr id="13" name="Textfeld 12">
            <a:extLst>
              <a:ext uri="{FF2B5EF4-FFF2-40B4-BE49-F238E27FC236}">
                <a16:creationId xmlns:a16="http://schemas.microsoft.com/office/drawing/2014/main" id="{68D5FD31-8240-F4D4-8F72-392AADD26A72}"/>
              </a:ext>
            </a:extLst>
          </p:cNvPr>
          <p:cNvSpPr txBox="1"/>
          <p:nvPr/>
        </p:nvSpPr>
        <p:spPr>
          <a:xfrm>
            <a:off x="2642437" y="4951240"/>
            <a:ext cx="31931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a:t>
            </a:r>
          </a:p>
        </p:txBody>
      </p:sp>
      <p:sp>
        <p:nvSpPr>
          <p:cNvPr id="14" name="Textfeld 13">
            <a:extLst>
              <a:ext uri="{FF2B5EF4-FFF2-40B4-BE49-F238E27FC236}">
                <a16:creationId xmlns:a16="http://schemas.microsoft.com/office/drawing/2014/main" id="{9E54F43A-2187-88E0-6901-C18E76EE8877}"/>
              </a:ext>
            </a:extLst>
          </p:cNvPr>
          <p:cNvSpPr txBox="1"/>
          <p:nvPr/>
        </p:nvSpPr>
        <p:spPr>
          <a:xfrm>
            <a:off x="7805469" y="4812740"/>
            <a:ext cx="2905424"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a:latin typeface="Arial" pitchFamily="34" charset="0"/>
              </a:rPr>
              <a:t>Symbiosis between people and digital assistants</a:t>
            </a:r>
          </a:p>
        </p:txBody>
      </p:sp>
      <p:sp>
        <p:nvSpPr>
          <p:cNvPr id="15" name="Abgerundetes Rechteck 14">
            <a:extLst>
              <a:ext uri="{FF2B5EF4-FFF2-40B4-BE49-F238E27FC236}">
                <a16:creationId xmlns:a16="http://schemas.microsoft.com/office/drawing/2014/main" id="{49B2CE68-697A-1E31-1E3F-30013D639C7F}"/>
              </a:ext>
            </a:extLst>
          </p:cNvPr>
          <p:cNvSpPr/>
          <p:nvPr/>
        </p:nvSpPr>
        <p:spPr bwMode="auto">
          <a:xfrm>
            <a:off x="551384" y="4437112"/>
            <a:ext cx="10513168" cy="1368152"/>
          </a:xfrm>
          <a:prstGeom prst="roundRect">
            <a:avLst/>
          </a:prstGeom>
          <a:noFill/>
          <a:ln w="19050">
            <a:solidFill>
              <a:schemeClr val="tx1"/>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930660533"/>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3ACFC99-4DE3-8567-0BA0-A0521873CBEE}"/>
              </a:ext>
            </a:extLst>
          </p:cNvPr>
          <p:cNvSpPr>
            <a:spLocks noGrp="1"/>
          </p:cNvSpPr>
          <p:nvPr>
            <p:ph type="title"/>
          </p:nvPr>
        </p:nvSpPr>
        <p:spPr/>
        <p:txBody>
          <a:bodyPr/>
          <a:lstStyle/>
          <a:p>
            <a:r>
              <a:rPr lang="en-US" dirty="0"/>
              <a:t>Semi-Structured Interviews</a:t>
            </a:r>
          </a:p>
        </p:txBody>
      </p:sp>
      <p:sp>
        <p:nvSpPr>
          <p:cNvPr id="4" name="Datumsplatzhalter 3">
            <a:extLst>
              <a:ext uri="{FF2B5EF4-FFF2-40B4-BE49-F238E27FC236}">
                <a16:creationId xmlns:a16="http://schemas.microsoft.com/office/drawing/2014/main" id="{836E47CB-2FC9-64C8-2821-D838D490D26E}"/>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6173ED7-1AF3-94DB-AEEB-27BF4B21A0F3}"/>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2A38F9A3-4E16-BEF5-8D9A-C99F98B15C8D}"/>
              </a:ext>
            </a:extLst>
          </p:cNvPr>
          <p:cNvSpPr>
            <a:spLocks noGrp="1"/>
          </p:cNvSpPr>
          <p:nvPr>
            <p:ph type="sldNum" sz="quarter" idx="12"/>
          </p:nvPr>
        </p:nvSpPr>
        <p:spPr/>
        <p:txBody>
          <a:bodyPr/>
          <a:lstStyle/>
          <a:p>
            <a:pPr>
              <a:defRPr/>
            </a:pPr>
            <a:fld id="{E201E5CB-5EE0-4EA4-87FF-7D8A79A61969}" type="slidenum">
              <a:rPr lang="de-DE" smtClean="0"/>
              <a:pPr>
                <a:defRPr/>
              </a:pPr>
              <a:t>15</a:t>
            </a:fld>
            <a:endParaRPr lang="de-DE" dirty="0"/>
          </a:p>
        </p:txBody>
      </p:sp>
      <p:pic>
        <p:nvPicPr>
          <p:cNvPr id="7" name="Inhaltsplatzhalter 6" descr="Ein Bild, das Text, Schrift, Screenshot, Quittung enthält.&#10;&#10;Automatisch generierte Beschreibung">
            <a:extLst>
              <a:ext uri="{FF2B5EF4-FFF2-40B4-BE49-F238E27FC236}">
                <a16:creationId xmlns:a16="http://schemas.microsoft.com/office/drawing/2014/main" id="{FB717108-244A-432A-EEA8-F599AA8089B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5841" r="6836"/>
          <a:stretch/>
        </p:blipFill>
        <p:spPr>
          <a:xfrm>
            <a:off x="7010242" y="2585280"/>
            <a:ext cx="4847325" cy="1687439"/>
          </a:xfrm>
          <a:prstGeom prst="rect">
            <a:avLst/>
          </a:prstGeom>
          <a:ln>
            <a:solidFill>
              <a:schemeClr val="tx1"/>
            </a:solidFill>
          </a:ln>
        </p:spPr>
      </p:pic>
      <p:sp>
        <p:nvSpPr>
          <p:cNvPr id="10" name="Inhaltsplatzhalter 1">
            <a:extLst>
              <a:ext uri="{FF2B5EF4-FFF2-40B4-BE49-F238E27FC236}">
                <a16:creationId xmlns:a16="http://schemas.microsoft.com/office/drawing/2014/main" id="{A34324E5-E05E-2078-F66A-B3479567E0E3}"/>
              </a:ext>
            </a:extLst>
          </p:cNvPr>
          <p:cNvSpPr txBox="1">
            <a:spLocks/>
          </p:cNvSpPr>
          <p:nvPr/>
        </p:nvSpPr>
        <p:spPr bwMode="auto">
          <a:xfrm>
            <a:off x="333505" y="1052661"/>
            <a:ext cx="6510579"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0" indent="0">
              <a:lnSpc>
                <a:spcPct val="150000"/>
              </a:lnSpc>
            </a:pPr>
            <a:r>
              <a:rPr lang="en-US" b="1" kern="0" dirty="0"/>
              <a:t>General notes:</a:t>
            </a:r>
            <a:endParaRPr lang="en-US" kern="0" dirty="0"/>
          </a:p>
          <a:p>
            <a:pPr marL="285750" indent="-285750">
              <a:lnSpc>
                <a:spcPct val="150000"/>
              </a:lnSpc>
              <a:buFont typeface="Arial" panose="020B0604020202020204" pitchFamily="34" charset="0"/>
              <a:buChar char="•"/>
            </a:pPr>
            <a:r>
              <a:rPr lang="en-US" kern="0" dirty="0"/>
              <a:t>Every interview was entered with the (at the time) current version of the visualization prototype to gather feedback and give an idea of the application</a:t>
            </a:r>
          </a:p>
          <a:p>
            <a:pPr marL="285750" indent="-285750">
              <a:lnSpc>
                <a:spcPct val="150000"/>
              </a:lnSpc>
              <a:buFont typeface="Arial" panose="020B0604020202020204" pitchFamily="34" charset="0"/>
              <a:buChar char="•"/>
            </a:pPr>
            <a:endParaRPr lang="en-US" kern="0" dirty="0"/>
          </a:p>
          <a:p>
            <a:pPr marL="285750" indent="-285750">
              <a:lnSpc>
                <a:spcPct val="150000"/>
              </a:lnSpc>
              <a:buFont typeface="Arial" panose="020B0604020202020204" pitchFamily="34" charset="0"/>
              <a:buChar char="•"/>
            </a:pPr>
            <a:r>
              <a:rPr lang="en-US" kern="0" dirty="0"/>
              <a:t>Depending on the role of the interview partner, the insights of the conversation were limited to how that person interacts and works with log data</a:t>
            </a:r>
          </a:p>
          <a:p>
            <a:pPr marL="285750" indent="-285750">
              <a:lnSpc>
                <a:spcPct val="150000"/>
              </a:lnSpc>
              <a:buFont typeface="Arial" panose="020B0604020202020204" pitchFamily="34" charset="0"/>
              <a:buChar char="•"/>
            </a:pPr>
            <a:endParaRPr lang="en-US" kern="0" dirty="0"/>
          </a:p>
          <a:p>
            <a:pPr marL="285750" indent="-285750">
              <a:lnSpc>
                <a:spcPct val="150000"/>
              </a:lnSpc>
              <a:buFont typeface="Arial" panose="020B0604020202020204" pitchFamily="34" charset="0"/>
              <a:buChar char="•"/>
            </a:pPr>
            <a:r>
              <a:rPr lang="en-US" kern="0" dirty="0"/>
              <a:t>However, the distinct roles also provided different points of view on how the data could be used</a:t>
            </a:r>
          </a:p>
          <a:p>
            <a:pPr marL="285750" indent="-285750">
              <a:lnSpc>
                <a:spcPct val="150000"/>
              </a:lnSpc>
              <a:buFont typeface="Arial" panose="020B0604020202020204" pitchFamily="34" charset="0"/>
              <a:buChar char="•"/>
            </a:pPr>
            <a:endParaRPr lang="en-US" kern="0" dirty="0"/>
          </a:p>
        </p:txBody>
      </p:sp>
    </p:spTree>
    <p:extLst>
      <p:ext uri="{BB962C8B-B14F-4D97-AF65-F5344CB8AC3E}">
        <p14:creationId xmlns:p14="http://schemas.microsoft.com/office/powerpoint/2010/main" val="194051962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23ACFC99-4DE3-8567-0BA0-A0521873CBEE}"/>
              </a:ext>
            </a:extLst>
          </p:cNvPr>
          <p:cNvSpPr>
            <a:spLocks noGrp="1"/>
          </p:cNvSpPr>
          <p:nvPr>
            <p:ph type="title"/>
          </p:nvPr>
        </p:nvSpPr>
        <p:spPr/>
        <p:txBody>
          <a:bodyPr/>
          <a:lstStyle/>
          <a:p>
            <a:r>
              <a:rPr lang="en-US" dirty="0"/>
              <a:t>Semi-Structured Interviews</a:t>
            </a:r>
          </a:p>
        </p:txBody>
      </p:sp>
      <p:sp>
        <p:nvSpPr>
          <p:cNvPr id="4" name="Datumsplatzhalter 3">
            <a:extLst>
              <a:ext uri="{FF2B5EF4-FFF2-40B4-BE49-F238E27FC236}">
                <a16:creationId xmlns:a16="http://schemas.microsoft.com/office/drawing/2014/main" id="{836E47CB-2FC9-64C8-2821-D838D490D26E}"/>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6173ED7-1AF3-94DB-AEEB-27BF4B21A0F3}"/>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2A38F9A3-4E16-BEF5-8D9A-C99F98B15C8D}"/>
              </a:ext>
            </a:extLst>
          </p:cNvPr>
          <p:cNvSpPr>
            <a:spLocks noGrp="1"/>
          </p:cNvSpPr>
          <p:nvPr>
            <p:ph type="sldNum" sz="quarter" idx="12"/>
          </p:nvPr>
        </p:nvSpPr>
        <p:spPr/>
        <p:txBody>
          <a:bodyPr/>
          <a:lstStyle/>
          <a:p>
            <a:pPr>
              <a:defRPr/>
            </a:pPr>
            <a:fld id="{E201E5CB-5EE0-4EA4-87FF-7D8A79A61969}" type="slidenum">
              <a:rPr lang="de-DE" smtClean="0"/>
              <a:pPr>
                <a:defRPr/>
              </a:pPr>
              <a:t>16</a:t>
            </a:fld>
            <a:endParaRPr lang="de-DE" dirty="0"/>
          </a:p>
        </p:txBody>
      </p:sp>
      <p:sp>
        <p:nvSpPr>
          <p:cNvPr id="8" name="Inhaltsplatzhalter 7">
            <a:extLst>
              <a:ext uri="{FF2B5EF4-FFF2-40B4-BE49-F238E27FC236}">
                <a16:creationId xmlns:a16="http://schemas.microsoft.com/office/drawing/2014/main" id="{43DE8031-70F6-4D55-8C53-0AA2CBBD4EDA}"/>
              </a:ext>
            </a:extLst>
          </p:cNvPr>
          <p:cNvSpPr>
            <a:spLocks noGrp="1"/>
          </p:cNvSpPr>
          <p:nvPr>
            <p:ph idx="1"/>
          </p:nvPr>
        </p:nvSpPr>
        <p:spPr>
          <a:xfrm>
            <a:off x="334432" y="980728"/>
            <a:ext cx="11523135" cy="5400675"/>
          </a:xfrm>
        </p:spPr>
        <p:txBody>
          <a:bodyPr/>
          <a:lstStyle/>
          <a:p>
            <a:pPr>
              <a:lnSpc>
                <a:spcPct val="150000"/>
              </a:lnSpc>
            </a:pPr>
            <a:r>
              <a:rPr lang="en-US" b="1" dirty="0"/>
              <a:t>Commonly shared insights and ideas:</a:t>
            </a:r>
          </a:p>
          <a:p>
            <a:pPr>
              <a:lnSpc>
                <a:spcPct val="150000"/>
              </a:lnSpc>
            </a:pPr>
            <a:endParaRPr lang="en-US" b="1" dirty="0"/>
          </a:p>
          <a:p>
            <a:pPr marL="0" indent="0">
              <a:lnSpc>
                <a:spcPct val="150000"/>
              </a:lnSpc>
            </a:pPr>
            <a:r>
              <a:rPr lang="en-US" dirty="0"/>
              <a:t>		Display total users &amp; users over time</a:t>
            </a:r>
          </a:p>
          <a:p>
            <a:pPr marL="0" indent="0">
              <a:lnSpc>
                <a:spcPct val="150000"/>
              </a:lnSpc>
            </a:pPr>
            <a:endParaRPr lang="en-US" dirty="0"/>
          </a:p>
          <a:p>
            <a:pPr marL="0" indent="0">
              <a:lnSpc>
                <a:spcPct val="150000"/>
              </a:lnSpc>
            </a:pPr>
            <a:r>
              <a:rPr lang="en-US" dirty="0"/>
              <a:t>		Clear and sorted display of conversations</a:t>
            </a:r>
          </a:p>
          <a:p>
            <a:pPr marL="0" indent="0">
              <a:lnSpc>
                <a:spcPct val="150000"/>
              </a:lnSpc>
            </a:pPr>
            <a:endParaRPr lang="en-US" dirty="0"/>
          </a:p>
          <a:p>
            <a:pPr marL="0" indent="0">
              <a:lnSpc>
                <a:spcPct val="150000"/>
              </a:lnSpc>
            </a:pPr>
            <a:r>
              <a:rPr lang="en-US" dirty="0"/>
              <a:t>		Evaluation of intent confidences</a:t>
            </a:r>
          </a:p>
          <a:p>
            <a:pPr marL="0" indent="0">
              <a:lnSpc>
                <a:spcPct val="150000"/>
              </a:lnSpc>
            </a:pPr>
            <a:endParaRPr lang="en-US" dirty="0"/>
          </a:p>
          <a:p>
            <a:pPr marL="0" indent="0">
              <a:lnSpc>
                <a:spcPct val="150000"/>
              </a:lnSpc>
            </a:pPr>
            <a:r>
              <a:rPr lang="en-US" dirty="0"/>
              <a:t>		Latencies (webhook-response-time)</a:t>
            </a:r>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endParaRPr lang="en-US" b="1" dirty="0"/>
          </a:p>
        </p:txBody>
      </p:sp>
      <p:pic>
        <p:nvPicPr>
          <p:cNvPr id="11" name="Grafik 10" descr="Universeller Zugriff Silhouette">
            <a:extLst>
              <a:ext uri="{FF2B5EF4-FFF2-40B4-BE49-F238E27FC236}">
                <a16:creationId xmlns:a16="http://schemas.microsoft.com/office/drawing/2014/main" id="{EDC4C10D-6964-834B-FE2E-BEC0D9ED147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2181" y="1772816"/>
            <a:ext cx="914400" cy="914400"/>
          </a:xfrm>
          <a:prstGeom prst="rect">
            <a:avLst/>
          </a:prstGeom>
        </p:spPr>
      </p:pic>
      <p:pic>
        <p:nvPicPr>
          <p:cNvPr id="13" name="Grafik 12" descr="Chat Silhouette">
            <a:extLst>
              <a:ext uri="{FF2B5EF4-FFF2-40B4-BE49-F238E27FC236}">
                <a16:creationId xmlns:a16="http://schemas.microsoft.com/office/drawing/2014/main" id="{8B14DFDC-FCE9-6B1C-53AF-4474200D9FE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72181" y="2730624"/>
            <a:ext cx="914400" cy="914400"/>
          </a:xfrm>
          <a:prstGeom prst="rect">
            <a:avLst/>
          </a:prstGeom>
        </p:spPr>
      </p:pic>
      <p:grpSp>
        <p:nvGrpSpPr>
          <p:cNvPr id="19" name="Gruppieren 18">
            <a:extLst>
              <a:ext uri="{FF2B5EF4-FFF2-40B4-BE49-F238E27FC236}">
                <a16:creationId xmlns:a16="http://schemas.microsoft.com/office/drawing/2014/main" id="{E0B847F1-6CC7-573A-4B33-70D9C8B34709}"/>
              </a:ext>
            </a:extLst>
          </p:cNvPr>
          <p:cNvGrpSpPr/>
          <p:nvPr/>
        </p:nvGrpSpPr>
        <p:grpSpPr>
          <a:xfrm>
            <a:off x="551384" y="3732145"/>
            <a:ext cx="1555993" cy="776975"/>
            <a:chOff x="442142" y="3660137"/>
            <a:chExt cx="1555993" cy="776975"/>
          </a:xfrm>
        </p:grpSpPr>
        <p:pic>
          <p:nvPicPr>
            <p:cNvPr id="15" name="Grafik 14" descr="Schild Häkchen Silhouette">
              <a:extLst>
                <a:ext uri="{FF2B5EF4-FFF2-40B4-BE49-F238E27FC236}">
                  <a16:creationId xmlns:a16="http://schemas.microsoft.com/office/drawing/2014/main" id="{294FE727-D6EF-A528-CBC5-3A25D54F716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2142" y="3660137"/>
              <a:ext cx="776975" cy="776975"/>
            </a:xfrm>
            <a:prstGeom prst="rect">
              <a:avLst/>
            </a:prstGeom>
          </p:spPr>
        </p:pic>
        <p:pic>
          <p:nvPicPr>
            <p:cNvPr id="17" name="Grafik 16" descr="Schildkreuz Silhouette">
              <a:extLst>
                <a:ext uri="{FF2B5EF4-FFF2-40B4-BE49-F238E27FC236}">
                  <a16:creationId xmlns:a16="http://schemas.microsoft.com/office/drawing/2014/main" id="{0EB315C9-D89D-D2CF-A6E2-61541226C93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21160" y="3660137"/>
              <a:ext cx="776975" cy="776975"/>
            </a:xfrm>
            <a:prstGeom prst="rect">
              <a:avLst/>
            </a:prstGeom>
          </p:spPr>
        </p:pic>
      </p:grpSp>
      <p:pic>
        <p:nvPicPr>
          <p:cNvPr id="21" name="Grafik 20" descr="Stoppuhr 33% Silhouette">
            <a:extLst>
              <a:ext uri="{FF2B5EF4-FFF2-40B4-BE49-F238E27FC236}">
                <a16:creationId xmlns:a16="http://schemas.microsoft.com/office/drawing/2014/main" id="{82405EC3-C950-3774-4393-5376108151BF}"/>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50094" y="4596241"/>
            <a:ext cx="776975" cy="776975"/>
          </a:xfrm>
          <a:prstGeom prst="rect">
            <a:avLst/>
          </a:prstGeom>
        </p:spPr>
      </p:pic>
      <p:sp>
        <p:nvSpPr>
          <p:cNvPr id="22" name="Textfeld 21">
            <a:extLst>
              <a:ext uri="{FF2B5EF4-FFF2-40B4-BE49-F238E27FC236}">
                <a16:creationId xmlns:a16="http://schemas.microsoft.com/office/drawing/2014/main" id="{F8C4A529-882C-4D1F-C3B6-B1FE80AFBD84}"/>
              </a:ext>
            </a:extLst>
          </p:cNvPr>
          <p:cNvSpPr txBox="1"/>
          <p:nvPr/>
        </p:nvSpPr>
        <p:spPr>
          <a:xfrm>
            <a:off x="7896200" y="3828364"/>
            <a:ext cx="3982562"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b="1" dirty="0">
                <a:latin typeface="Arial" pitchFamily="34" charset="0"/>
              </a:rPr>
              <a:t>Extract problematic conversations</a:t>
            </a:r>
          </a:p>
        </p:txBody>
      </p:sp>
      <p:grpSp>
        <p:nvGrpSpPr>
          <p:cNvPr id="29" name="Gruppieren 28">
            <a:extLst>
              <a:ext uri="{FF2B5EF4-FFF2-40B4-BE49-F238E27FC236}">
                <a16:creationId xmlns:a16="http://schemas.microsoft.com/office/drawing/2014/main" id="{F1A68719-84CE-080E-2AF1-AF0358EBD0D0}"/>
              </a:ext>
            </a:extLst>
          </p:cNvPr>
          <p:cNvGrpSpPr/>
          <p:nvPr/>
        </p:nvGrpSpPr>
        <p:grpSpPr>
          <a:xfrm>
            <a:off x="8973081" y="2755664"/>
            <a:ext cx="1828800" cy="914400"/>
            <a:chOff x="9118639" y="2755664"/>
            <a:chExt cx="1828800" cy="914400"/>
          </a:xfrm>
        </p:grpSpPr>
        <p:pic>
          <p:nvPicPr>
            <p:cNvPr id="23" name="Grafik 22" descr="Chat Silhouette">
              <a:extLst>
                <a:ext uri="{FF2B5EF4-FFF2-40B4-BE49-F238E27FC236}">
                  <a16:creationId xmlns:a16="http://schemas.microsoft.com/office/drawing/2014/main" id="{8A758BCA-4EE4-9E41-7F6F-1C5FFEE6AC1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033039" y="2755664"/>
              <a:ext cx="914400" cy="914400"/>
            </a:xfrm>
            <a:prstGeom prst="rect">
              <a:avLst/>
            </a:prstGeom>
          </p:spPr>
        </p:pic>
        <p:pic>
          <p:nvPicPr>
            <p:cNvPr id="25" name="Grafik 24" descr="Warnung mit einfarbiger Füllung">
              <a:extLst>
                <a:ext uri="{FF2B5EF4-FFF2-40B4-BE49-F238E27FC236}">
                  <a16:creationId xmlns:a16="http://schemas.microsoft.com/office/drawing/2014/main" id="{51CBD72D-EF23-7F97-9BF2-B20ACED5239A}"/>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118639" y="2755664"/>
              <a:ext cx="914400" cy="914400"/>
            </a:xfrm>
            <a:prstGeom prst="rect">
              <a:avLst/>
            </a:prstGeom>
          </p:spPr>
        </p:pic>
      </p:grpSp>
      <p:cxnSp>
        <p:nvCxnSpPr>
          <p:cNvPr id="27" name="Gerade Verbindung 26">
            <a:extLst>
              <a:ext uri="{FF2B5EF4-FFF2-40B4-BE49-F238E27FC236}">
                <a16:creationId xmlns:a16="http://schemas.microsoft.com/office/drawing/2014/main" id="{67067279-98B8-3D8F-904A-FAD5E0D9E34A}"/>
              </a:ext>
            </a:extLst>
          </p:cNvPr>
          <p:cNvCxnSpPr>
            <a:cxnSpLocks/>
          </p:cNvCxnSpPr>
          <p:nvPr/>
        </p:nvCxnSpPr>
        <p:spPr bwMode="auto">
          <a:xfrm>
            <a:off x="7248128" y="1628800"/>
            <a:ext cx="0" cy="3888432"/>
          </a:xfrm>
          <a:prstGeom prst="line">
            <a:avLst/>
          </a:prstGeom>
          <a:ln>
            <a:headEnd type="none" w="med" len="med"/>
            <a:tailEnd type="non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71278455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hteck 21">
            <a:extLst>
              <a:ext uri="{FF2B5EF4-FFF2-40B4-BE49-F238E27FC236}">
                <a16:creationId xmlns:a16="http://schemas.microsoft.com/office/drawing/2014/main" id="{FD2C73E3-AFA2-6C52-23B2-3AAD9F2C4BEA}"/>
              </a:ext>
            </a:extLst>
          </p:cNvPr>
          <p:cNvSpPr/>
          <p:nvPr/>
        </p:nvSpPr>
        <p:spPr bwMode="auto">
          <a:xfrm>
            <a:off x="3179746" y="1695040"/>
            <a:ext cx="7704856" cy="864096"/>
          </a:xfrm>
          <a:prstGeom prst="rect">
            <a:avLst/>
          </a:prstGeom>
          <a:solidFill>
            <a:schemeClr val="bg2"/>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0" hangingPunct="0"/>
            <a:endParaRPr lang="en-US" dirty="0">
              <a:solidFill>
                <a:schemeClr val="tx1"/>
              </a:solidFill>
              <a:cs typeface="Arial" pitchFamily="34" charset="0"/>
            </a:endParaRPr>
          </a:p>
        </p:txBody>
      </p:sp>
      <p:sp>
        <p:nvSpPr>
          <p:cNvPr id="3" name="Titel 2">
            <a:extLst>
              <a:ext uri="{FF2B5EF4-FFF2-40B4-BE49-F238E27FC236}">
                <a16:creationId xmlns:a16="http://schemas.microsoft.com/office/drawing/2014/main" id="{23ACFC99-4DE3-8567-0BA0-A0521873CBEE}"/>
              </a:ext>
            </a:extLst>
          </p:cNvPr>
          <p:cNvSpPr>
            <a:spLocks noGrp="1"/>
          </p:cNvSpPr>
          <p:nvPr>
            <p:ph type="title"/>
          </p:nvPr>
        </p:nvSpPr>
        <p:spPr/>
        <p:txBody>
          <a:bodyPr/>
          <a:lstStyle/>
          <a:p>
            <a:r>
              <a:rPr lang="en-US" dirty="0"/>
              <a:t>Semi-Structured Interviews</a:t>
            </a:r>
          </a:p>
        </p:txBody>
      </p:sp>
      <p:sp>
        <p:nvSpPr>
          <p:cNvPr id="4" name="Datumsplatzhalter 3">
            <a:extLst>
              <a:ext uri="{FF2B5EF4-FFF2-40B4-BE49-F238E27FC236}">
                <a16:creationId xmlns:a16="http://schemas.microsoft.com/office/drawing/2014/main" id="{836E47CB-2FC9-64C8-2821-D838D490D26E}"/>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6173ED7-1AF3-94DB-AEEB-27BF4B21A0F3}"/>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2A38F9A3-4E16-BEF5-8D9A-C99F98B15C8D}"/>
              </a:ext>
            </a:extLst>
          </p:cNvPr>
          <p:cNvSpPr>
            <a:spLocks noGrp="1"/>
          </p:cNvSpPr>
          <p:nvPr>
            <p:ph type="sldNum" sz="quarter" idx="12"/>
          </p:nvPr>
        </p:nvSpPr>
        <p:spPr/>
        <p:txBody>
          <a:bodyPr/>
          <a:lstStyle/>
          <a:p>
            <a:pPr>
              <a:defRPr/>
            </a:pPr>
            <a:fld id="{E201E5CB-5EE0-4EA4-87FF-7D8A79A61969}" type="slidenum">
              <a:rPr lang="de-DE" smtClean="0"/>
              <a:pPr>
                <a:defRPr/>
              </a:pPr>
              <a:t>17</a:t>
            </a:fld>
            <a:endParaRPr lang="de-DE" dirty="0"/>
          </a:p>
        </p:txBody>
      </p:sp>
      <p:sp>
        <p:nvSpPr>
          <p:cNvPr id="8" name="Inhaltsplatzhalter 7">
            <a:extLst>
              <a:ext uri="{FF2B5EF4-FFF2-40B4-BE49-F238E27FC236}">
                <a16:creationId xmlns:a16="http://schemas.microsoft.com/office/drawing/2014/main" id="{43DE8031-70F6-4D55-8C53-0AA2CBBD4EDA}"/>
              </a:ext>
            </a:extLst>
          </p:cNvPr>
          <p:cNvSpPr>
            <a:spLocks noGrp="1"/>
          </p:cNvSpPr>
          <p:nvPr>
            <p:ph idx="1"/>
          </p:nvPr>
        </p:nvSpPr>
        <p:spPr>
          <a:xfrm>
            <a:off x="334432" y="908720"/>
            <a:ext cx="11523135" cy="611025"/>
          </a:xfrm>
        </p:spPr>
        <p:txBody>
          <a:bodyPr/>
          <a:lstStyle/>
          <a:p>
            <a:pPr>
              <a:lnSpc>
                <a:spcPct val="150000"/>
              </a:lnSpc>
            </a:pPr>
            <a:r>
              <a:rPr lang="en-US" b="1" dirty="0"/>
              <a:t>Concrete individual opinions &amp; suggestions:</a:t>
            </a:r>
          </a:p>
        </p:txBody>
      </p:sp>
      <p:sp>
        <p:nvSpPr>
          <p:cNvPr id="13" name="Oval 12">
            <a:extLst>
              <a:ext uri="{FF2B5EF4-FFF2-40B4-BE49-F238E27FC236}">
                <a16:creationId xmlns:a16="http://schemas.microsoft.com/office/drawing/2014/main" id="{52E0ECDB-67E7-12CB-B76F-CD33BF084F2E}"/>
              </a:ext>
            </a:extLst>
          </p:cNvPr>
          <p:cNvSpPr/>
          <p:nvPr/>
        </p:nvSpPr>
        <p:spPr bwMode="auto">
          <a:xfrm>
            <a:off x="2457208" y="1700808"/>
            <a:ext cx="866553" cy="864096"/>
          </a:xfrm>
          <a:prstGeom prst="ellipse">
            <a:avLst/>
          </a:prstGeom>
          <a:solidFill>
            <a:schemeClr val="accent6"/>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chemeClr val="tx1"/>
                </a:solidFill>
                <a:cs typeface="Arial" pitchFamily="34" charset="0"/>
              </a:rPr>
              <a:t>I1</a:t>
            </a:r>
          </a:p>
        </p:txBody>
      </p:sp>
      <p:sp>
        <p:nvSpPr>
          <p:cNvPr id="15" name="Textfeld 14">
            <a:extLst>
              <a:ext uri="{FF2B5EF4-FFF2-40B4-BE49-F238E27FC236}">
                <a16:creationId xmlns:a16="http://schemas.microsoft.com/office/drawing/2014/main" id="{D9E3C04D-8BE5-512D-0E23-6D062AF2117B}"/>
              </a:ext>
            </a:extLst>
          </p:cNvPr>
          <p:cNvSpPr txBox="1"/>
          <p:nvPr/>
        </p:nvSpPr>
        <p:spPr>
          <a:xfrm>
            <a:off x="3287827" y="1687741"/>
            <a:ext cx="7596775" cy="82868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lnSpc>
                <a:spcPct val="150000"/>
              </a:lnSpc>
              <a:buFont typeface="Arial" panose="020B0604020202020204" pitchFamily="34" charset="0"/>
              <a:buChar char="•"/>
            </a:pPr>
            <a:r>
              <a:rPr lang="en-US" sz="1700" dirty="0">
                <a:latin typeface="Arial" pitchFamily="34" charset="0"/>
              </a:rPr>
              <a:t>Make use of (stacked) bar charts to display rich data</a:t>
            </a:r>
          </a:p>
          <a:p>
            <a:pPr marL="285750" indent="-285750">
              <a:lnSpc>
                <a:spcPct val="150000"/>
              </a:lnSpc>
              <a:buFont typeface="Arial" panose="020B0604020202020204" pitchFamily="34" charset="0"/>
              <a:buChar char="•"/>
            </a:pPr>
            <a:r>
              <a:rPr lang="en-US" sz="1700" dirty="0">
                <a:latin typeface="Arial" pitchFamily="34" charset="0"/>
              </a:rPr>
              <a:t>Display frequently </a:t>
            </a:r>
            <a:r>
              <a:rPr lang="en-US" sz="1700" u="sng" dirty="0">
                <a:latin typeface="Arial" pitchFamily="34" charset="0"/>
              </a:rPr>
              <a:t>and</a:t>
            </a:r>
            <a:r>
              <a:rPr lang="en-US" sz="1700" dirty="0">
                <a:latin typeface="Arial" pitchFamily="34" charset="0"/>
              </a:rPr>
              <a:t> rarely occurred intents</a:t>
            </a:r>
          </a:p>
        </p:txBody>
      </p:sp>
      <p:sp>
        <p:nvSpPr>
          <p:cNvPr id="23" name="Rechteck 22">
            <a:extLst>
              <a:ext uri="{FF2B5EF4-FFF2-40B4-BE49-F238E27FC236}">
                <a16:creationId xmlns:a16="http://schemas.microsoft.com/office/drawing/2014/main" id="{A1C4B4F7-6F8A-B430-9066-3B2D112162C7}"/>
              </a:ext>
            </a:extLst>
          </p:cNvPr>
          <p:cNvSpPr/>
          <p:nvPr/>
        </p:nvSpPr>
        <p:spPr bwMode="auto">
          <a:xfrm>
            <a:off x="3179746" y="2924944"/>
            <a:ext cx="7704856" cy="864096"/>
          </a:xfrm>
          <a:prstGeom prst="rect">
            <a:avLst/>
          </a:prstGeom>
          <a:solidFill>
            <a:schemeClr val="bg2"/>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eaLnBrk="0" hangingPunct="0">
              <a:buFont typeface="Arial" panose="020B0604020202020204" pitchFamily="34" charset="0"/>
              <a:buChar char="•"/>
            </a:pPr>
            <a:endParaRPr lang="en-US" dirty="0">
              <a:solidFill>
                <a:schemeClr val="tx1"/>
              </a:solidFill>
              <a:cs typeface="Arial" pitchFamily="34" charset="0"/>
            </a:endParaRPr>
          </a:p>
        </p:txBody>
      </p:sp>
      <p:sp>
        <p:nvSpPr>
          <p:cNvPr id="24" name="Oval 23">
            <a:extLst>
              <a:ext uri="{FF2B5EF4-FFF2-40B4-BE49-F238E27FC236}">
                <a16:creationId xmlns:a16="http://schemas.microsoft.com/office/drawing/2014/main" id="{C992E210-0315-D234-69FE-D2A3BBC07AA1}"/>
              </a:ext>
            </a:extLst>
          </p:cNvPr>
          <p:cNvSpPr/>
          <p:nvPr/>
        </p:nvSpPr>
        <p:spPr bwMode="auto">
          <a:xfrm>
            <a:off x="2457208" y="2930712"/>
            <a:ext cx="866553" cy="864096"/>
          </a:xfrm>
          <a:prstGeom prst="ellipse">
            <a:avLst/>
          </a:prstGeom>
          <a:solidFill>
            <a:schemeClr val="accent6"/>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chemeClr val="tx1"/>
                </a:solidFill>
                <a:cs typeface="Arial" pitchFamily="34" charset="0"/>
              </a:rPr>
              <a:t>I2</a:t>
            </a:r>
          </a:p>
        </p:txBody>
      </p:sp>
      <p:sp>
        <p:nvSpPr>
          <p:cNvPr id="25" name="Rechteck 24">
            <a:extLst>
              <a:ext uri="{FF2B5EF4-FFF2-40B4-BE49-F238E27FC236}">
                <a16:creationId xmlns:a16="http://schemas.microsoft.com/office/drawing/2014/main" id="{E9666244-C658-FC56-870E-3A79C595FAAD}"/>
              </a:ext>
            </a:extLst>
          </p:cNvPr>
          <p:cNvSpPr/>
          <p:nvPr/>
        </p:nvSpPr>
        <p:spPr bwMode="auto">
          <a:xfrm>
            <a:off x="3179746" y="4154848"/>
            <a:ext cx="7704856" cy="864096"/>
          </a:xfrm>
          <a:prstGeom prst="rect">
            <a:avLst/>
          </a:prstGeom>
          <a:solidFill>
            <a:schemeClr val="bg2"/>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0" hangingPunct="0"/>
            <a:endParaRPr lang="en-US" dirty="0">
              <a:solidFill>
                <a:schemeClr val="tx1"/>
              </a:solidFill>
              <a:cs typeface="Arial" pitchFamily="34" charset="0"/>
            </a:endParaRPr>
          </a:p>
        </p:txBody>
      </p:sp>
      <p:sp>
        <p:nvSpPr>
          <p:cNvPr id="26" name="Oval 25">
            <a:extLst>
              <a:ext uri="{FF2B5EF4-FFF2-40B4-BE49-F238E27FC236}">
                <a16:creationId xmlns:a16="http://schemas.microsoft.com/office/drawing/2014/main" id="{10840034-5A3B-6A6D-C5DD-60942A2FCE93}"/>
              </a:ext>
            </a:extLst>
          </p:cNvPr>
          <p:cNvSpPr/>
          <p:nvPr/>
        </p:nvSpPr>
        <p:spPr bwMode="auto">
          <a:xfrm>
            <a:off x="2457208" y="4160616"/>
            <a:ext cx="866553" cy="864096"/>
          </a:xfrm>
          <a:prstGeom prst="ellipse">
            <a:avLst/>
          </a:prstGeom>
          <a:solidFill>
            <a:schemeClr val="accent6"/>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chemeClr val="tx1"/>
                </a:solidFill>
                <a:cs typeface="Arial" pitchFamily="34" charset="0"/>
              </a:rPr>
              <a:t>I3 I4</a:t>
            </a:r>
          </a:p>
        </p:txBody>
      </p:sp>
      <p:sp>
        <p:nvSpPr>
          <p:cNvPr id="27" name="Rechteck 26">
            <a:extLst>
              <a:ext uri="{FF2B5EF4-FFF2-40B4-BE49-F238E27FC236}">
                <a16:creationId xmlns:a16="http://schemas.microsoft.com/office/drawing/2014/main" id="{F403ABA6-8465-8A18-AE7F-FE25C39AB363}"/>
              </a:ext>
            </a:extLst>
          </p:cNvPr>
          <p:cNvSpPr/>
          <p:nvPr/>
        </p:nvSpPr>
        <p:spPr bwMode="auto">
          <a:xfrm>
            <a:off x="3179746" y="5290697"/>
            <a:ext cx="7704856" cy="1142423"/>
          </a:xfrm>
          <a:prstGeom prst="rect">
            <a:avLst/>
          </a:prstGeom>
          <a:solidFill>
            <a:schemeClr val="bg2"/>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0" hangingPunct="0"/>
            <a:endParaRPr lang="en-US" dirty="0">
              <a:solidFill>
                <a:schemeClr val="tx1"/>
              </a:solidFill>
              <a:cs typeface="Arial" pitchFamily="34" charset="0"/>
            </a:endParaRPr>
          </a:p>
        </p:txBody>
      </p:sp>
      <p:sp>
        <p:nvSpPr>
          <p:cNvPr id="28" name="Oval 27">
            <a:extLst>
              <a:ext uri="{FF2B5EF4-FFF2-40B4-BE49-F238E27FC236}">
                <a16:creationId xmlns:a16="http://schemas.microsoft.com/office/drawing/2014/main" id="{9A5F49AA-7DCA-FE21-E15B-2F27C79D4CAB}"/>
              </a:ext>
            </a:extLst>
          </p:cNvPr>
          <p:cNvSpPr/>
          <p:nvPr/>
        </p:nvSpPr>
        <p:spPr bwMode="auto">
          <a:xfrm>
            <a:off x="2457208" y="5445224"/>
            <a:ext cx="866553" cy="864096"/>
          </a:xfrm>
          <a:prstGeom prst="ellipse">
            <a:avLst/>
          </a:prstGeom>
          <a:solidFill>
            <a:schemeClr val="accent6"/>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chemeClr val="tx1"/>
                </a:solidFill>
                <a:cs typeface="Arial" pitchFamily="34" charset="0"/>
              </a:rPr>
              <a:t>I5</a:t>
            </a:r>
          </a:p>
        </p:txBody>
      </p:sp>
      <p:sp>
        <p:nvSpPr>
          <p:cNvPr id="29" name="Textfeld 28">
            <a:extLst>
              <a:ext uri="{FF2B5EF4-FFF2-40B4-BE49-F238E27FC236}">
                <a16:creationId xmlns:a16="http://schemas.microsoft.com/office/drawing/2014/main" id="{0AB1325B-1FB4-A85F-7694-6D839D67EB08}"/>
              </a:ext>
            </a:extLst>
          </p:cNvPr>
          <p:cNvSpPr txBox="1"/>
          <p:nvPr/>
        </p:nvSpPr>
        <p:spPr>
          <a:xfrm>
            <a:off x="3323761" y="2924944"/>
            <a:ext cx="7560841" cy="82868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lnSpc>
                <a:spcPct val="150000"/>
              </a:lnSpc>
              <a:buFont typeface="Arial" panose="020B0604020202020204" pitchFamily="34" charset="0"/>
              <a:buChar char="•"/>
            </a:pPr>
            <a:r>
              <a:rPr lang="en-US" sz="1700" dirty="0">
                <a:latin typeface="Arial" pitchFamily="34" charset="0"/>
              </a:rPr>
              <a:t>User Retention (usage over time of specific intents)</a:t>
            </a:r>
          </a:p>
          <a:p>
            <a:pPr marL="285750" indent="-285750">
              <a:lnSpc>
                <a:spcPct val="150000"/>
              </a:lnSpc>
              <a:buFont typeface="Arial" panose="020B0604020202020204" pitchFamily="34" charset="0"/>
              <a:buChar char="•"/>
            </a:pPr>
            <a:r>
              <a:rPr lang="en-US" sz="1700" dirty="0">
                <a:latin typeface="Arial" pitchFamily="34" charset="0"/>
              </a:rPr>
              <a:t>Conversation path trees </a:t>
            </a:r>
          </a:p>
        </p:txBody>
      </p:sp>
      <p:sp>
        <p:nvSpPr>
          <p:cNvPr id="30" name="Textfeld 29">
            <a:extLst>
              <a:ext uri="{FF2B5EF4-FFF2-40B4-BE49-F238E27FC236}">
                <a16:creationId xmlns:a16="http://schemas.microsoft.com/office/drawing/2014/main" id="{CF3C1AD2-57F3-2216-B6C5-1D4A59ACB137}"/>
              </a:ext>
            </a:extLst>
          </p:cNvPr>
          <p:cNvSpPr txBox="1"/>
          <p:nvPr/>
        </p:nvSpPr>
        <p:spPr>
          <a:xfrm>
            <a:off x="3323761" y="4149080"/>
            <a:ext cx="7596775" cy="82868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lnSpc>
                <a:spcPct val="150000"/>
              </a:lnSpc>
              <a:buFont typeface="Arial" panose="020B0604020202020204" pitchFamily="34" charset="0"/>
              <a:buChar char="•"/>
            </a:pPr>
            <a:r>
              <a:rPr lang="en-US" sz="1700" dirty="0">
                <a:latin typeface="Arial" pitchFamily="34" charset="0"/>
              </a:rPr>
              <a:t>Analyze the usage of the reminder system (medication/hydration)</a:t>
            </a:r>
          </a:p>
          <a:p>
            <a:pPr marL="285750" indent="-285750">
              <a:lnSpc>
                <a:spcPct val="150000"/>
              </a:lnSpc>
              <a:buFont typeface="Arial" panose="020B0604020202020204" pitchFamily="34" charset="0"/>
              <a:buChar char="•"/>
            </a:pPr>
            <a:r>
              <a:rPr lang="en-US" sz="1700" dirty="0">
                <a:latin typeface="Arial" pitchFamily="34" charset="0"/>
              </a:rPr>
              <a:t>Highlight initiator of conversations</a:t>
            </a:r>
          </a:p>
        </p:txBody>
      </p:sp>
      <p:sp>
        <p:nvSpPr>
          <p:cNvPr id="31" name="Textfeld 30">
            <a:extLst>
              <a:ext uri="{FF2B5EF4-FFF2-40B4-BE49-F238E27FC236}">
                <a16:creationId xmlns:a16="http://schemas.microsoft.com/office/drawing/2014/main" id="{BD26847C-53F6-8BA1-8663-7B491CE0A37B}"/>
              </a:ext>
            </a:extLst>
          </p:cNvPr>
          <p:cNvSpPr txBox="1"/>
          <p:nvPr/>
        </p:nvSpPr>
        <p:spPr>
          <a:xfrm>
            <a:off x="3287827" y="5212016"/>
            <a:ext cx="7632709" cy="122110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lnSpc>
                <a:spcPct val="150000"/>
              </a:lnSpc>
              <a:buFont typeface="Arial" panose="020B0604020202020204" pitchFamily="34" charset="0"/>
              <a:buChar char="•"/>
            </a:pPr>
            <a:r>
              <a:rPr lang="en-US" sz="1700" dirty="0">
                <a:latin typeface="Arial" pitchFamily="34" charset="0"/>
              </a:rPr>
              <a:t>User group prefers conciseness over verbose explanations</a:t>
            </a:r>
          </a:p>
          <a:p>
            <a:pPr marL="285750" indent="-285750">
              <a:lnSpc>
                <a:spcPct val="150000"/>
              </a:lnSpc>
              <a:buFont typeface="Arial" panose="020B0604020202020204" pitchFamily="34" charset="0"/>
              <a:buChar char="•"/>
            </a:pPr>
            <a:r>
              <a:rPr lang="en-US" sz="1700" dirty="0">
                <a:latin typeface="Arial" pitchFamily="34" charset="0"/>
              </a:rPr>
              <a:t>Analysis of ”active” users (vs. “passive” users)</a:t>
            </a:r>
          </a:p>
          <a:p>
            <a:pPr marL="285750" indent="-285750">
              <a:lnSpc>
                <a:spcPct val="150000"/>
              </a:lnSpc>
              <a:buFont typeface="Arial" panose="020B0604020202020204" pitchFamily="34" charset="0"/>
              <a:buChar char="•"/>
            </a:pPr>
            <a:r>
              <a:rPr lang="en-US" sz="1700" dirty="0">
                <a:latin typeface="Arial" pitchFamily="34" charset="0"/>
              </a:rPr>
              <a:t>Chronological skip buttons to display conversations in order</a:t>
            </a:r>
          </a:p>
        </p:txBody>
      </p:sp>
      <p:sp>
        <p:nvSpPr>
          <p:cNvPr id="32" name="Textfeld 31">
            <a:extLst>
              <a:ext uri="{FF2B5EF4-FFF2-40B4-BE49-F238E27FC236}">
                <a16:creationId xmlns:a16="http://schemas.microsoft.com/office/drawing/2014/main" id="{E6A63480-A1EA-1FBD-E5E4-2ADD89BC94C2}"/>
              </a:ext>
            </a:extLst>
          </p:cNvPr>
          <p:cNvSpPr txBox="1"/>
          <p:nvPr/>
        </p:nvSpPr>
        <p:spPr>
          <a:xfrm>
            <a:off x="387915" y="1917419"/>
            <a:ext cx="1838965" cy="369332"/>
          </a:xfrm>
          <a:prstGeom prst="rect">
            <a:avLst/>
          </a:prstGeom>
          <a:noFill/>
          <a:ln>
            <a:solidFill>
              <a:schemeClr val="tx1"/>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b="1" dirty="0">
                <a:latin typeface="Arial" pitchFamily="34" charset="0"/>
              </a:rPr>
              <a:t>Product Owner</a:t>
            </a:r>
          </a:p>
        </p:txBody>
      </p:sp>
      <p:sp>
        <p:nvSpPr>
          <p:cNvPr id="33" name="Textfeld 32">
            <a:extLst>
              <a:ext uri="{FF2B5EF4-FFF2-40B4-BE49-F238E27FC236}">
                <a16:creationId xmlns:a16="http://schemas.microsoft.com/office/drawing/2014/main" id="{D8E42DB4-5785-49F3-8CEF-669BE58EBCC9}"/>
              </a:ext>
            </a:extLst>
          </p:cNvPr>
          <p:cNvSpPr txBox="1"/>
          <p:nvPr/>
        </p:nvSpPr>
        <p:spPr>
          <a:xfrm>
            <a:off x="276794" y="3154622"/>
            <a:ext cx="2061205" cy="369332"/>
          </a:xfrm>
          <a:prstGeom prst="rect">
            <a:avLst/>
          </a:prstGeom>
          <a:noFill/>
          <a:ln>
            <a:solidFill>
              <a:schemeClr val="tx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b="1" dirty="0">
                <a:latin typeface="Arial" pitchFamily="34" charset="0"/>
              </a:rPr>
              <a:t>System Architect</a:t>
            </a:r>
          </a:p>
        </p:txBody>
      </p:sp>
      <p:sp>
        <p:nvSpPr>
          <p:cNvPr id="34" name="Textfeld 33">
            <a:extLst>
              <a:ext uri="{FF2B5EF4-FFF2-40B4-BE49-F238E27FC236}">
                <a16:creationId xmlns:a16="http://schemas.microsoft.com/office/drawing/2014/main" id="{8E39AF4A-41CF-1688-07E3-58AA0C670C61}"/>
              </a:ext>
            </a:extLst>
          </p:cNvPr>
          <p:cNvSpPr txBox="1"/>
          <p:nvPr/>
        </p:nvSpPr>
        <p:spPr>
          <a:xfrm>
            <a:off x="322512" y="4258729"/>
            <a:ext cx="1950086" cy="646331"/>
          </a:xfrm>
          <a:prstGeom prst="rect">
            <a:avLst/>
          </a:prstGeom>
          <a:noFill/>
          <a:ln>
            <a:solidFill>
              <a:schemeClr val="tx1"/>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b="1" dirty="0">
                <a:latin typeface="Arial" pitchFamily="34" charset="0"/>
              </a:rPr>
              <a:t>Tech. Developer</a:t>
            </a:r>
          </a:p>
          <a:p>
            <a:pPr algn="ctr"/>
            <a:r>
              <a:rPr lang="en-US" b="1" dirty="0">
                <a:latin typeface="Arial" pitchFamily="34" charset="0"/>
              </a:rPr>
              <a:t>Tester</a:t>
            </a:r>
          </a:p>
        </p:txBody>
      </p:sp>
      <p:sp>
        <p:nvSpPr>
          <p:cNvPr id="35" name="Textfeld 34">
            <a:extLst>
              <a:ext uri="{FF2B5EF4-FFF2-40B4-BE49-F238E27FC236}">
                <a16:creationId xmlns:a16="http://schemas.microsoft.com/office/drawing/2014/main" id="{72CA1E5E-2DC3-41CA-BFA0-3B331D8BE328}"/>
              </a:ext>
            </a:extLst>
          </p:cNvPr>
          <p:cNvSpPr txBox="1"/>
          <p:nvPr/>
        </p:nvSpPr>
        <p:spPr>
          <a:xfrm>
            <a:off x="378072" y="5677242"/>
            <a:ext cx="1838965" cy="369332"/>
          </a:xfrm>
          <a:prstGeom prst="rect">
            <a:avLst/>
          </a:prstGeom>
          <a:noFill/>
          <a:ln>
            <a:solidFill>
              <a:schemeClr val="tx1"/>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b="1" dirty="0">
                <a:latin typeface="Arial" pitchFamily="34" charset="0"/>
              </a:rPr>
              <a:t>Skill Developer</a:t>
            </a:r>
          </a:p>
        </p:txBody>
      </p:sp>
    </p:spTree>
    <p:extLst>
      <p:ext uri="{BB962C8B-B14F-4D97-AF65-F5344CB8AC3E}">
        <p14:creationId xmlns:p14="http://schemas.microsoft.com/office/powerpoint/2010/main" val="322219102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CF17D9B-B59C-EA4F-165F-411EF853700F}"/>
              </a:ext>
            </a:extLst>
          </p:cNvPr>
          <p:cNvSpPr>
            <a:spLocks noGrp="1"/>
          </p:cNvSpPr>
          <p:nvPr>
            <p:ph idx="1"/>
          </p:nvPr>
        </p:nvSpPr>
        <p:spPr/>
        <p:txBody>
          <a:bodyPr/>
          <a:lstStyle/>
          <a:p>
            <a:r>
              <a:rPr lang="en-US" b="1" dirty="0"/>
              <a:t>Raw Dialogflow log data</a:t>
            </a:r>
          </a:p>
          <a:p>
            <a:pPr marL="642937" lvl="1" indent="-285750">
              <a:buFont typeface="Arial" panose="020B0604020202020204" pitchFamily="34" charset="0"/>
              <a:buChar char="•"/>
            </a:pPr>
            <a:r>
              <a:rPr lang="en-US" dirty="0"/>
              <a:t>JSON structured files with 10k log entries (~55MB)</a:t>
            </a:r>
          </a:p>
          <a:p>
            <a:pPr marL="642937" lvl="1" indent="-285750">
              <a:buFont typeface="Arial" panose="020B0604020202020204" pitchFamily="34" charset="0"/>
              <a:buChar char="•"/>
            </a:pPr>
            <a:r>
              <a:rPr lang="en-US" dirty="0"/>
              <a:t>Requests &amp; Responses</a:t>
            </a:r>
          </a:p>
        </p:txBody>
      </p:sp>
      <p:sp>
        <p:nvSpPr>
          <p:cNvPr id="3" name="Titel 2">
            <a:extLst>
              <a:ext uri="{FF2B5EF4-FFF2-40B4-BE49-F238E27FC236}">
                <a16:creationId xmlns:a16="http://schemas.microsoft.com/office/drawing/2014/main" id="{CF3D4C12-9D9F-FA36-F291-35B7886CE124}"/>
              </a:ext>
            </a:extLst>
          </p:cNvPr>
          <p:cNvSpPr>
            <a:spLocks noGrp="1"/>
          </p:cNvSpPr>
          <p:nvPr>
            <p:ph type="title"/>
          </p:nvPr>
        </p:nvSpPr>
        <p:spPr/>
        <p:txBody>
          <a:bodyPr/>
          <a:lstStyle/>
          <a:p>
            <a:r>
              <a:rPr lang="en-US" dirty="0"/>
              <a:t>Log Data Analysis</a:t>
            </a:r>
          </a:p>
        </p:txBody>
      </p:sp>
      <p:sp>
        <p:nvSpPr>
          <p:cNvPr id="4" name="Datumsplatzhalter 3">
            <a:extLst>
              <a:ext uri="{FF2B5EF4-FFF2-40B4-BE49-F238E27FC236}">
                <a16:creationId xmlns:a16="http://schemas.microsoft.com/office/drawing/2014/main" id="{9B2623B4-E534-C0D4-7C62-1ED93F3D13DF}"/>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8BBD3D76-6851-0E78-7F04-C041E82F7715}"/>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95A35B3E-7B5D-7280-03A6-0DFAF40C52EB}"/>
              </a:ext>
            </a:extLst>
          </p:cNvPr>
          <p:cNvSpPr>
            <a:spLocks noGrp="1"/>
          </p:cNvSpPr>
          <p:nvPr>
            <p:ph type="sldNum" sz="quarter" idx="12"/>
          </p:nvPr>
        </p:nvSpPr>
        <p:spPr/>
        <p:txBody>
          <a:bodyPr/>
          <a:lstStyle/>
          <a:p>
            <a:pPr>
              <a:defRPr/>
            </a:pPr>
            <a:fld id="{E201E5CB-5EE0-4EA4-87FF-7D8A79A61969}" type="slidenum">
              <a:rPr lang="de-DE" smtClean="0"/>
              <a:pPr>
                <a:defRPr/>
              </a:pPr>
              <a:t>18</a:t>
            </a:fld>
            <a:endParaRPr lang="de-DE" dirty="0"/>
          </a:p>
        </p:txBody>
      </p:sp>
      <p:pic>
        <p:nvPicPr>
          <p:cNvPr id="7" name="Grafik 6" descr="Ein Bild, das Text enthält.&#10;&#10;Automatisch generierte Beschreibung">
            <a:extLst>
              <a:ext uri="{FF2B5EF4-FFF2-40B4-BE49-F238E27FC236}">
                <a16:creationId xmlns:a16="http://schemas.microsoft.com/office/drawing/2014/main" id="{0429A4D6-B550-DC4B-F729-DFAAF6600E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056" y="2204864"/>
            <a:ext cx="11268828" cy="3744416"/>
          </a:xfrm>
          <a:prstGeom prst="rect">
            <a:avLst/>
          </a:prstGeom>
        </p:spPr>
      </p:pic>
      <p:sp>
        <p:nvSpPr>
          <p:cNvPr id="8" name="Rechteck 7">
            <a:extLst>
              <a:ext uri="{FF2B5EF4-FFF2-40B4-BE49-F238E27FC236}">
                <a16:creationId xmlns:a16="http://schemas.microsoft.com/office/drawing/2014/main" id="{DEDE8D32-A62C-FC72-B788-C3E623A88CF8}"/>
              </a:ext>
            </a:extLst>
          </p:cNvPr>
          <p:cNvSpPr/>
          <p:nvPr/>
        </p:nvSpPr>
        <p:spPr bwMode="auto">
          <a:xfrm>
            <a:off x="4618997" y="6043366"/>
            <a:ext cx="2950946" cy="48197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i="1" dirty="0">
                <a:latin typeface="Arial" pitchFamily="34" charset="0"/>
              </a:rPr>
              <a:t>Example Log Entry</a:t>
            </a:r>
          </a:p>
        </p:txBody>
      </p:sp>
      <p:sp>
        <p:nvSpPr>
          <p:cNvPr id="9" name="Oval 8">
            <a:extLst>
              <a:ext uri="{FF2B5EF4-FFF2-40B4-BE49-F238E27FC236}">
                <a16:creationId xmlns:a16="http://schemas.microsoft.com/office/drawing/2014/main" id="{5B638FF7-C3F1-AE79-FAC0-0D5501AF6F08}"/>
              </a:ext>
            </a:extLst>
          </p:cNvPr>
          <p:cNvSpPr/>
          <p:nvPr/>
        </p:nvSpPr>
        <p:spPr bwMode="auto">
          <a:xfrm>
            <a:off x="468000" y="2358000"/>
            <a:ext cx="1099440" cy="216024"/>
          </a:xfrm>
          <a:prstGeom prst="ellipse">
            <a:avLst/>
          </a:prstGeom>
          <a:noFill/>
          <a:ln w="2857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cxnSp>
        <p:nvCxnSpPr>
          <p:cNvPr id="10" name="Gerade Verbindung mit Pfeil 9">
            <a:extLst>
              <a:ext uri="{FF2B5EF4-FFF2-40B4-BE49-F238E27FC236}">
                <a16:creationId xmlns:a16="http://schemas.microsoft.com/office/drawing/2014/main" id="{89F2B65B-3942-EF8E-FE8C-4B3A3CC05D5B}"/>
              </a:ext>
            </a:extLst>
          </p:cNvPr>
          <p:cNvCxnSpPr>
            <a:cxnSpLocks/>
          </p:cNvCxnSpPr>
          <p:nvPr/>
        </p:nvCxnSpPr>
        <p:spPr bwMode="auto">
          <a:xfrm>
            <a:off x="460056" y="1937511"/>
            <a:ext cx="276534" cy="412408"/>
          </a:xfrm>
          <a:prstGeom prst="straightConnector1">
            <a:avLst/>
          </a:prstGeom>
          <a:ln w="38100">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cxnSp>
        <p:nvCxnSpPr>
          <p:cNvPr id="12" name="Gerade Verbindung mit Pfeil 11">
            <a:extLst>
              <a:ext uri="{FF2B5EF4-FFF2-40B4-BE49-F238E27FC236}">
                <a16:creationId xmlns:a16="http://schemas.microsoft.com/office/drawing/2014/main" id="{A00B6170-0D72-E511-831B-7DE66F867B77}"/>
              </a:ext>
            </a:extLst>
          </p:cNvPr>
          <p:cNvCxnSpPr>
            <a:cxnSpLocks/>
          </p:cNvCxnSpPr>
          <p:nvPr/>
        </p:nvCxnSpPr>
        <p:spPr bwMode="auto">
          <a:xfrm>
            <a:off x="10776520" y="2636912"/>
            <a:ext cx="1152128" cy="0"/>
          </a:xfrm>
          <a:prstGeom prst="straightConnector1">
            <a:avLst/>
          </a:prstGeom>
          <a:ln w="38100">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2697602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E014637-EAD0-F2EC-A2ED-9E7D7371E72F}"/>
              </a:ext>
            </a:extLst>
          </p:cNvPr>
          <p:cNvSpPr>
            <a:spLocks noGrp="1"/>
          </p:cNvSpPr>
          <p:nvPr>
            <p:ph type="title"/>
          </p:nvPr>
        </p:nvSpPr>
        <p:spPr/>
        <p:txBody>
          <a:bodyPr/>
          <a:lstStyle/>
          <a:p>
            <a:r>
              <a:rPr lang="en-US" dirty="0"/>
              <a:t>Log Data Restructuring</a:t>
            </a:r>
          </a:p>
        </p:txBody>
      </p:sp>
      <p:sp>
        <p:nvSpPr>
          <p:cNvPr id="4" name="Datumsplatzhalter 3">
            <a:extLst>
              <a:ext uri="{FF2B5EF4-FFF2-40B4-BE49-F238E27FC236}">
                <a16:creationId xmlns:a16="http://schemas.microsoft.com/office/drawing/2014/main" id="{21445BFD-5561-0276-E49A-E3804F1981B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83D9DFE6-E286-208C-C0C2-16798875331A}"/>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C3B8A4E3-F6E4-F514-EC4B-A422FA888533}"/>
              </a:ext>
            </a:extLst>
          </p:cNvPr>
          <p:cNvSpPr>
            <a:spLocks noGrp="1"/>
          </p:cNvSpPr>
          <p:nvPr>
            <p:ph type="sldNum" sz="quarter" idx="12"/>
          </p:nvPr>
        </p:nvSpPr>
        <p:spPr/>
        <p:txBody>
          <a:bodyPr/>
          <a:lstStyle/>
          <a:p>
            <a:pPr>
              <a:defRPr/>
            </a:pPr>
            <a:fld id="{E201E5CB-5EE0-4EA4-87FF-7D8A79A61969}" type="slidenum">
              <a:rPr lang="de-DE" smtClean="0"/>
              <a:pPr>
                <a:defRPr/>
              </a:pPr>
              <a:t>19</a:t>
            </a:fld>
            <a:endParaRPr lang="de-DE" dirty="0"/>
          </a:p>
        </p:txBody>
      </p:sp>
      <p:pic>
        <p:nvPicPr>
          <p:cNvPr id="7" name="Grafik 6" descr="Ein Bild, das Text enthält.&#10;&#10;Automatisch generierte Beschreibung">
            <a:extLst>
              <a:ext uri="{FF2B5EF4-FFF2-40B4-BE49-F238E27FC236}">
                <a16:creationId xmlns:a16="http://schemas.microsoft.com/office/drawing/2014/main" id="{8F520B92-8B58-4D23-427B-614AC64BCE02}"/>
              </a:ext>
            </a:extLst>
          </p:cNvPr>
          <p:cNvPicPr>
            <a:picLocks noChangeAspect="1"/>
          </p:cNvPicPr>
          <p:nvPr/>
        </p:nvPicPr>
        <p:blipFill rotWithShape="1">
          <a:blip r:embed="rId2">
            <a:extLst>
              <a:ext uri="{28A0092B-C50C-407E-A947-70E740481C1C}">
                <a14:useLocalDpi xmlns:a14="http://schemas.microsoft.com/office/drawing/2010/main" val="0"/>
              </a:ext>
            </a:extLst>
          </a:blip>
          <a:srcRect r="16587"/>
          <a:stretch/>
        </p:blipFill>
        <p:spPr>
          <a:xfrm>
            <a:off x="332903" y="908720"/>
            <a:ext cx="6093168" cy="5442940"/>
          </a:xfrm>
          <a:prstGeom prst="rect">
            <a:avLst/>
          </a:prstGeom>
        </p:spPr>
      </p:pic>
      <p:pic>
        <p:nvPicPr>
          <p:cNvPr id="8" name="Grafik 7" descr="Ein Bild, das Text enthält.&#10;&#10;Automatisch generierte Beschreibung">
            <a:extLst>
              <a:ext uri="{FF2B5EF4-FFF2-40B4-BE49-F238E27FC236}">
                <a16:creationId xmlns:a16="http://schemas.microsoft.com/office/drawing/2014/main" id="{5022C514-C634-EEA1-57D2-4CF027957C74}"/>
              </a:ext>
            </a:extLst>
          </p:cNvPr>
          <p:cNvPicPr>
            <a:picLocks noChangeAspect="1"/>
          </p:cNvPicPr>
          <p:nvPr/>
        </p:nvPicPr>
        <p:blipFill rotWithShape="1">
          <a:blip r:embed="rId3">
            <a:extLst>
              <a:ext uri="{28A0092B-C50C-407E-A947-70E740481C1C}">
                <a14:useLocalDpi xmlns:a14="http://schemas.microsoft.com/office/drawing/2010/main" val="0"/>
              </a:ext>
            </a:extLst>
          </a:blip>
          <a:srcRect l="588" r="21606"/>
          <a:stretch/>
        </p:blipFill>
        <p:spPr>
          <a:xfrm>
            <a:off x="6426000" y="908720"/>
            <a:ext cx="3956684" cy="3401800"/>
          </a:xfrm>
          <a:prstGeom prst="rect">
            <a:avLst/>
          </a:prstGeom>
        </p:spPr>
      </p:pic>
      <p:sp>
        <p:nvSpPr>
          <p:cNvPr id="9" name="Rechteck 8">
            <a:extLst>
              <a:ext uri="{FF2B5EF4-FFF2-40B4-BE49-F238E27FC236}">
                <a16:creationId xmlns:a16="http://schemas.microsoft.com/office/drawing/2014/main" id="{BE112764-A3E6-CCCD-3757-C5208E702FDD}"/>
              </a:ext>
            </a:extLst>
          </p:cNvPr>
          <p:cNvSpPr/>
          <p:nvPr/>
        </p:nvSpPr>
        <p:spPr bwMode="auto">
          <a:xfrm>
            <a:off x="6960096" y="5013176"/>
            <a:ext cx="3168352" cy="48197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i="1" dirty="0">
                <a:latin typeface="Arial" pitchFamily="34" charset="0"/>
              </a:rPr>
              <a:t>Restructured Log Entry</a:t>
            </a:r>
          </a:p>
        </p:txBody>
      </p:sp>
      <p:sp>
        <p:nvSpPr>
          <p:cNvPr id="10" name="Oval 9">
            <a:extLst>
              <a:ext uri="{FF2B5EF4-FFF2-40B4-BE49-F238E27FC236}">
                <a16:creationId xmlns:a16="http://schemas.microsoft.com/office/drawing/2014/main" id="{AADF9E7E-770E-C5E3-1D1A-F9AB3DED13C3}"/>
              </a:ext>
            </a:extLst>
          </p:cNvPr>
          <p:cNvSpPr/>
          <p:nvPr/>
        </p:nvSpPr>
        <p:spPr bwMode="auto">
          <a:xfrm>
            <a:off x="623392" y="1484784"/>
            <a:ext cx="4752528" cy="216024"/>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1" name="Oval 10">
            <a:extLst>
              <a:ext uri="{FF2B5EF4-FFF2-40B4-BE49-F238E27FC236}">
                <a16:creationId xmlns:a16="http://schemas.microsoft.com/office/drawing/2014/main" id="{9357FFD7-2EFA-0CA1-5CDD-05708FB49C9A}"/>
              </a:ext>
            </a:extLst>
          </p:cNvPr>
          <p:cNvSpPr/>
          <p:nvPr/>
        </p:nvSpPr>
        <p:spPr bwMode="auto">
          <a:xfrm>
            <a:off x="1023335" y="3429000"/>
            <a:ext cx="1832305" cy="216024"/>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2" name="Oval 11">
            <a:extLst>
              <a:ext uri="{FF2B5EF4-FFF2-40B4-BE49-F238E27FC236}">
                <a16:creationId xmlns:a16="http://schemas.microsoft.com/office/drawing/2014/main" id="{BD631D93-EAD2-F75A-FA65-F01832719E75}"/>
              </a:ext>
            </a:extLst>
          </p:cNvPr>
          <p:cNvSpPr/>
          <p:nvPr/>
        </p:nvSpPr>
        <p:spPr bwMode="auto">
          <a:xfrm>
            <a:off x="983432" y="3960000"/>
            <a:ext cx="1832305" cy="216024"/>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3" name="Oval 12">
            <a:extLst>
              <a:ext uri="{FF2B5EF4-FFF2-40B4-BE49-F238E27FC236}">
                <a16:creationId xmlns:a16="http://schemas.microsoft.com/office/drawing/2014/main" id="{03A7984B-EA3E-4215-DC91-DF7F95DA3498}"/>
              </a:ext>
            </a:extLst>
          </p:cNvPr>
          <p:cNvSpPr/>
          <p:nvPr/>
        </p:nvSpPr>
        <p:spPr bwMode="auto">
          <a:xfrm>
            <a:off x="1144800" y="990000"/>
            <a:ext cx="144016" cy="144016"/>
          </a:xfrm>
          <a:prstGeom prst="ellipse">
            <a:avLst/>
          </a:prstGeom>
          <a:noFill/>
          <a:ln w="31750">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4" name="Oval 13">
            <a:extLst>
              <a:ext uri="{FF2B5EF4-FFF2-40B4-BE49-F238E27FC236}">
                <a16:creationId xmlns:a16="http://schemas.microsoft.com/office/drawing/2014/main" id="{343F5CC7-2C0A-4CDB-5F4B-49AF49BE7EE5}"/>
              </a:ext>
            </a:extLst>
          </p:cNvPr>
          <p:cNvSpPr/>
          <p:nvPr/>
        </p:nvSpPr>
        <p:spPr bwMode="auto">
          <a:xfrm>
            <a:off x="6523200" y="1980000"/>
            <a:ext cx="144016" cy="144016"/>
          </a:xfrm>
          <a:prstGeom prst="ellipse">
            <a:avLst/>
          </a:prstGeom>
          <a:noFill/>
          <a:ln w="31750">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5" name="Oval 14">
            <a:extLst>
              <a:ext uri="{FF2B5EF4-FFF2-40B4-BE49-F238E27FC236}">
                <a16:creationId xmlns:a16="http://schemas.microsoft.com/office/drawing/2014/main" id="{AB4039B5-BC33-F90A-6118-508D678A2F74}"/>
              </a:ext>
            </a:extLst>
          </p:cNvPr>
          <p:cNvSpPr/>
          <p:nvPr/>
        </p:nvSpPr>
        <p:spPr bwMode="auto">
          <a:xfrm>
            <a:off x="983432" y="4319567"/>
            <a:ext cx="5040560" cy="261561"/>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6" name="Oval 15">
            <a:extLst>
              <a:ext uri="{FF2B5EF4-FFF2-40B4-BE49-F238E27FC236}">
                <a16:creationId xmlns:a16="http://schemas.microsoft.com/office/drawing/2014/main" id="{2C59103A-BB8F-06F7-61B6-E47546BE78A0}"/>
              </a:ext>
            </a:extLst>
          </p:cNvPr>
          <p:cNvSpPr/>
          <p:nvPr/>
        </p:nvSpPr>
        <p:spPr bwMode="auto">
          <a:xfrm>
            <a:off x="911424" y="2163600"/>
            <a:ext cx="1080120" cy="155144"/>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cxnSp>
        <p:nvCxnSpPr>
          <p:cNvPr id="17" name="Gerade Verbindung mit Pfeil 16">
            <a:extLst>
              <a:ext uri="{FF2B5EF4-FFF2-40B4-BE49-F238E27FC236}">
                <a16:creationId xmlns:a16="http://schemas.microsoft.com/office/drawing/2014/main" id="{B41CD9E4-8E3B-0485-8C78-EF263D9C4938}"/>
              </a:ext>
            </a:extLst>
          </p:cNvPr>
          <p:cNvCxnSpPr/>
          <p:nvPr/>
        </p:nvCxnSpPr>
        <p:spPr bwMode="auto">
          <a:xfrm flipH="1">
            <a:off x="1278787" y="795975"/>
            <a:ext cx="173456" cy="216024"/>
          </a:xfrm>
          <a:prstGeom prst="straightConnector1">
            <a:avLst/>
          </a:prstGeom>
          <a:ln w="31750">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cxnSp>
        <p:nvCxnSpPr>
          <p:cNvPr id="18" name="Gerade Verbindung mit Pfeil 17">
            <a:extLst>
              <a:ext uri="{FF2B5EF4-FFF2-40B4-BE49-F238E27FC236}">
                <a16:creationId xmlns:a16="http://schemas.microsoft.com/office/drawing/2014/main" id="{668D7EAE-8DA8-59D7-175F-DED69B8123CE}"/>
              </a:ext>
            </a:extLst>
          </p:cNvPr>
          <p:cNvCxnSpPr>
            <a:cxnSpLocks/>
          </p:cNvCxnSpPr>
          <p:nvPr/>
        </p:nvCxnSpPr>
        <p:spPr bwMode="auto">
          <a:xfrm>
            <a:off x="6342833" y="1811071"/>
            <a:ext cx="204933" cy="194316"/>
          </a:xfrm>
          <a:prstGeom prst="straightConnector1">
            <a:avLst/>
          </a:prstGeom>
          <a:ln w="31750">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5887180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927934"/>
            <a:ext cx="12192000" cy="116146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b="1" dirty="0"/>
              <a:t>Introduction </a:t>
            </a:r>
          </a:p>
          <a:p>
            <a:pPr lvl="1"/>
            <a:r>
              <a:rPr lang="en-US" dirty="0"/>
              <a:t>Motivation</a:t>
            </a:r>
          </a:p>
          <a:p>
            <a:pPr lvl="1"/>
            <a:r>
              <a:rPr lang="en-US" dirty="0"/>
              <a:t>Technical Foundations</a:t>
            </a:r>
            <a:br>
              <a:rPr lang="en-US" dirty="0"/>
            </a:br>
            <a:endParaRPr lang="en-US" dirty="0"/>
          </a:p>
          <a:p>
            <a:r>
              <a:rPr lang="en-US" b="1" dirty="0"/>
              <a:t>Research Approach</a:t>
            </a:r>
          </a:p>
          <a:p>
            <a:pPr lvl="1"/>
            <a:r>
              <a:rPr lang="en-US" dirty="0"/>
              <a:t>Research Questions</a:t>
            </a:r>
          </a:p>
          <a:p>
            <a:pPr lvl="1"/>
            <a:r>
              <a:rPr lang="en-US" dirty="0"/>
              <a:t>Methodology</a:t>
            </a:r>
          </a:p>
          <a:p>
            <a:pPr lvl="1"/>
            <a:endParaRPr lang="en-US" dirty="0"/>
          </a:p>
          <a:p>
            <a:r>
              <a:rPr lang="en-US" b="1" dirty="0"/>
              <a:t>Results</a:t>
            </a:r>
          </a:p>
          <a:p>
            <a:pPr lvl="1"/>
            <a:r>
              <a:rPr lang="en-US" dirty="0"/>
              <a:t>Literature Analysis</a:t>
            </a:r>
          </a:p>
          <a:p>
            <a:pPr lvl="1"/>
            <a:r>
              <a:rPr lang="en-US" dirty="0"/>
              <a:t>Semi-Structured Interviews</a:t>
            </a:r>
          </a:p>
          <a:p>
            <a:pPr lvl="1"/>
            <a:r>
              <a:rPr lang="en-US" dirty="0"/>
              <a:t>Log Data Analysis and Visualization</a:t>
            </a:r>
          </a:p>
          <a:p>
            <a:pPr marL="98425" lvl="1" indent="0">
              <a:buNone/>
            </a:pPr>
            <a:endParaRPr lang="en-US" dirty="0"/>
          </a:p>
          <a:p>
            <a:r>
              <a:rPr lang="en-US" b="1" dirty="0"/>
              <a:t>Improvement Suggestions</a:t>
            </a:r>
            <a:r>
              <a:rPr lang="en-US" dirty="0"/>
              <a:t> </a:t>
            </a:r>
          </a:p>
          <a:p>
            <a:endParaRPr lang="en-US" dirty="0"/>
          </a:p>
          <a:p>
            <a:r>
              <a:rPr lang="en-US" b="1" dirty="0"/>
              <a:t>Conclusion</a:t>
            </a:r>
          </a:p>
          <a:p>
            <a:pPr marL="98425" lvl="1" indent="0">
              <a:buNone/>
            </a:pP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a:t>230724 Nicolas Klein Improving Conversational Analytics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a:t>
            </a:fld>
            <a:endParaRPr lang="de-DE" dirty="0"/>
          </a:p>
        </p:txBody>
      </p:sp>
    </p:spTree>
    <p:extLst>
      <p:ext uri="{BB962C8B-B14F-4D97-AF65-F5344CB8AC3E}">
        <p14:creationId xmlns:p14="http://schemas.microsoft.com/office/powerpoint/2010/main" val="149688139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1366C5D-8663-5836-7CE0-D2B02F810A7C}"/>
              </a:ext>
            </a:extLst>
          </p:cNvPr>
          <p:cNvSpPr>
            <a:spLocks noGrp="1"/>
          </p:cNvSpPr>
          <p:nvPr>
            <p:ph idx="1"/>
          </p:nvPr>
        </p:nvSpPr>
        <p:spPr/>
        <p:txBody>
          <a:bodyPr/>
          <a:lstStyle/>
          <a:p>
            <a:pPr marL="285750" indent="-285750">
              <a:lnSpc>
                <a:spcPct val="150000"/>
              </a:lnSpc>
              <a:buFont typeface="Arial" panose="020B0604020202020204" pitchFamily="34" charset="0"/>
              <a:buChar char="•"/>
            </a:pPr>
            <a:r>
              <a:rPr lang="en-US" dirty="0"/>
              <a:t>Programming language: </a:t>
            </a:r>
            <a:r>
              <a:rPr lang="en-US" b="1" dirty="0"/>
              <a:t>Python</a:t>
            </a:r>
            <a:r>
              <a:rPr lang="en-US" dirty="0"/>
              <a:t> (prevalent data analysis language) </a:t>
            </a:r>
          </a:p>
          <a:p>
            <a:pPr marL="285750" indent="-285750">
              <a:lnSpc>
                <a:spcPct val="150000"/>
              </a:lnSpc>
              <a:buFont typeface="Arial" panose="020B0604020202020204" pitchFamily="34" charset="0"/>
              <a:buChar char="•"/>
            </a:pPr>
            <a:r>
              <a:rPr lang="en-US" dirty="0"/>
              <a:t>Standard library includes </a:t>
            </a:r>
            <a:r>
              <a:rPr lang="en-US" b="1" dirty="0"/>
              <a:t>“</a:t>
            </a:r>
            <a:r>
              <a:rPr lang="en-US" b="1" dirty="0" err="1"/>
              <a:t>json</a:t>
            </a:r>
            <a:r>
              <a:rPr lang="en-US" b="1" dirty="0"/>
              <a:t>” package </a:t>
            </a:r>
            <a:r>
              <a:rPr lang="en-US" dirty="0"/>
              <a:t>to work with JSON data</a:t>
            </a:r>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r>
              <a:rPr lang="en-US" dirty="0"/>
              <a:t>Two main </a:t>
            </a:r>
            <a:r>
              <a:rPr lang="en-US" b="1" dirty="0"/>
              <a:t>restructuring features</a:t>
            </a:r>
            <a:r>
              <a:rPr lang="en-US" dirty="0"/>
              <a:t>:</a:t>
            </a:r>
          </a:p>
          <a:p>
            <a:pPr marL="700087" lvl="1" indent="-342900">
              <a:lnSpc>
                <a:spcPct val="150000"/>
              </a:lnSpc>
              <a:buFont typeface="+mj-lt"/>
              <a:buAutoNum type="arabicPeriod"/>
            </a:pPr>
            <a:r>
              <a:rPr lang="en-US" dirty="0"/>
              <a:t>Restructure the raw log file to a deeply reformatted one </a:t>
            </a:r>
            <a:r>
              <a:rPr lang="en-US" dirty="0">
                <a:sym typeface="Wingdings" pitchFamily="2" charset="2"/>
              </a:rPr>
              <a:t> </a:t>
            </a:r>
            <a:r>
              <a:rPr lang="en-US" dirty="0"/>
              <a:t>reduced file size (~23MB)!</a:t>
            </a:r>
          </a:p>
          <a:p>
            <a:pPr marL="700087" lvl="1" indent="-342900">
              <a:lnSpc>
                <a:spcPct val="150000"/>
              </a:lnSpc>
              <a:buFont typeface="+mj-lt"/>
              <a:buAutoNum type="arabicPeriod"/>
            </a:pPr>
            <a:r>
              <a:rPr lang="en-US" dirty="0"/>
              <a:t>Structure &amp; sort the data based on User-ID &amp;</a:t>
            </a:r>
            <a:r>
              <a:rPr lang="en-US" dirty="0">
                <a:sym typeface="Wingdings" pitchFamily="2" charset="2"/>
              </a:rPr>
              <a:t> Session-ID</a:t>
            </a:r>
          </a:p>
          <a:p>
            <a:pPr marL="357187" lvl="1" indent="0">
              <a:lnSpc>
                <a:spcPct val="150000"/>
              </a:lnSpc>
              <a:buNone/>
            </a:pPr>
            <a:endParaRPr lang="en-US" dirty="0">
              <a:sym typeface="Wingdings" pitchFamily="2" charset="2"/>
            </a:endParaRPr>
          </a:p>
          <a:p>
            <a:pPr marL="342900" indent="-342900">
              <a:lnSpc>
                <a:spcPct val="150000"/>
              </a:lnSpc>
              <a:buFont typeface="Arial" panose="020B0604020202020204" pitchFamily="34" charset="0"/>
              <a:buChar char="•"/>
            </a:pPr>
            <a:r>
              <a:rPr lang="en-US" dirty="0">
                <a:sym typeface="Wingdings" pitchFamily="2" charset="2"/>
              </a:rPr>
              <a:t>Use restructured data to analyze metrics &amp; conversations</a:t>
            </a:r>
            <a:endParaRPr lang="en-US" dirty="0"/>
          </a:p>
        </p:txBody>
      </p:sp>
      <p:sp>
        <p:nvSpPr>
          <p:cNvPr id="3" name="Titel 2">
            <a:extLst>
              <a:ext uri="{FF2B5EF4-FFF2-40B4-BE49-F238E27FC236}">
                <a16:creationId xmlns:a16="http://schemas.microsoft.com/office/drawing/2014/main" id="{F08990F5-D64D-3DD5-936A-28490693BB0C}"/>
              </a:ext>
            </a:extLst>
          </p:cNvPr>
          <p:cNvSpPr>
            <a:spLocks noGrp="1"/>
          </p:cNvSpPr>
          <p:nvPr>
            <p:ph type="title"/>
          </p:nvPr>
        </p:nvSpPr>
        <p:spPr/>
        <p:txBody>
          <a:bodyPr/>
          <a:lstStyle/>
          <a:p>
            <a:r>
              <a:rPr lang="en-US" dirty="0"/>
              <a:t>Log Data Extraction &amp; Processing</a:t>
            </a:r>
          </a:p>
        </p:txBody>
      </p:sp>
      <p:sp>
        <p:nvSpPr>
          <p:cNvPr id="4" name="Datumsplatzhalter 3">
            <a:extLst>
              <a:ext uri="{FF2B5EF4-FFF2-40B4-BE49-F238E27FC236}">
                <a16:creationId xmlns:a16="http://schemas.microsoft.com/office/drawing/2014/main" id="{09604234-F945-1B52-8987-FF65639C455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7716CA96-3BC1-6784-7C21-B442E728DDEB}"/>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5B5BB346-9D08-C520-C3F6-E4F31BCAEB5E}"/>
              </a:ext>
            </a:extLst>
          </p:cNvPr>
          <p:cNvSpPr>
            <a:spLocks noGrp="1"/>
          </p:cNvSpPr>
          <p:nvPr>
            <p:ph type="sldNum" sz="quarter" idx="12"/>
          </p:nvPr>
        </p:nvSpPr>
        <p:spPr/>
        <p:txBody>
          <a:bodyPr/>
          <a:lstStyle/>
          <a:p>
            <a:pPr>
              <a:defRPr/>
            </a:pPr>
            <a:fld id="{E201E5CB-5EE0-4EA4-87FF-7D8A79A61969}" type="slidenum">
              <a:rPr lang="de-DE" smtClean="0"/>
              <a:pPr>
                <a:defRPr/>
              </a:pPr>
              <a:t>20</a:t>
            </a:fld>
            <a:endParaRPr lang="de-DE" dirty="0"/>
          </a:p>
        </p:txBody>
      </p:sp>
      <p:pic>
        <p:nvPicPr>
          <p:cNvPr id="8" name="Grafik 7" descr="Ein Bild, das Diagramm, Text, Schrift, Entwurf enthält.&#10;&#10;Automatisch generierte Beschreibung">
            <a:extLst>
              <a:ext uri="{FF2B5EF4-FFF2-40B4-BE49-F238E27FC236}">
                <a16:creationId xmlns:a16="http://schemas.microsoft.com/office/drawing/2014/main" id="{57C06E86-BAD7-0873-EF12-DD2042232D34}"/>
              </a:ext>
            </a:extLst>
          </p:cNvPr>
          <p:cNvPicPr>
            <a:picLocks noChangeAspect="1"/>
          </p:cNvPicPr>
          <p:nvPr/>
        </p:nvPicPr>
        <p:blipFill rotWithShape="1">
          <a:blip r:embed="rId2">
            <a:extLst>
              <a:ext uri="{28A0092B-C50C-407E-A947-70E740481C1C}">
                <a14:useLocalDpi xmlns:a14="http://schemas.microsoft.com/office/drawing/2010/main" val="0"/>
              </a:ext>
            </a:extLst>
          </a:blip>
          <a:srcRect l="189" r="53375"/>
          <a:stretch/>
        </p:blipFill>
        <p:spPr>
          <a:xfrm>
            <a:off x="8256240" y="3716874"/>
            <a:ext cx="2952328" cy="2457081"/>
          </a:xfrm>
          <a:prstGeom prst="rect">
            <a:avLst/>
          </a:prstGeom>
        </p:spPr>
      </p:pic>
      <p:sp>
        <p:nvSpPr>
          <p:cNvPr id="9" name="Ring 8">
            <a:extLst>
              <a:ext uri="{FF2B5EF4-FFF2-40B4-BE49-F238E27FC236}">
                <a16:creationId xmlns:a16="http://schemas.microsoft.com/office/drawing/2014/main" id="{63AB0813-C195-827D-83F7-0F4577F0250B}"/>
              </a:ext>
            </a:extLst>
          </p:cNvPr>
          <p:cNvSpPr/>
          <p:nvPr/>
        </p:nvSpPr>
        <p:spPr bwMode="auto">
          <a:xfrm rot="19206273">
            <a:off x="8192644" y="5464098"/>
            <a:ext cx="775264" cy="756678"/>
          </a:xfrm>
          <a:prstGeom prst="donut">
            <a:avLst>
              <a:gd name="adj" fmla="val 9227"/>
            </a:avLst>
          </a:prstGeom>
          <a:solidFill>
            <a:schemeClr val="accent6"/>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1" name="Rechteckiger Pfeil 10">
            <a:extLst>
              <a:ext uri="{FF2B5EF4-FFF2-40B4-BE49-F238E27FC236}">
                <a16:creationId xmlns:a16="http://schemas.microsoft.com/office/drawing/2014/main" id="{8D62CEAD-ECDD-1701-9CE1-E4C82C6CCB90}"/>
              </a:ext>
            </a:extLst>
          </p:cNvPr>
          <p:cNvSpPr/>
          <p:nvPr/>
        </p:nvSpPr>
        <p:spPr bwMode="auto">
          <a:xfrm rot="5400000">
            <a:off x="6960726" y="3508448"/>
            <a:ext cx="1870948" cy="1872208"/>
          </a:xfrm>
          <a:prstGeom prst="bentArrow">
            <a:avLst>
              <a:gd name="adj1" fmla="val 7213"/>
              <a:gd name="adj2" fmla="val 14943"/>
              <a:gd name="adj3" fmla="val 20307"/>
              <a:gd name="adj4" fmla="val 43750"/>
            </a:avLst>
          </a:prstGeom>
          <a:solidFill>
            <a:schemeClr val="accent6"/>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38376440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5C006B0-1ED7-785E-4316-02AC23D6E6D0}"/>
              </a:ext>
            </a:extLst>
          </p:cNvPr>
          <p:cNvSpPr>
            <a:spLocks noGrp="1"/>
          </p:cNvSpPr>
          <p:nvPr>
            <p:ph idx="1"/>
          </p:nvPr>
        </p:nvSpPr>
        <p:spPr>
          <a:xfrm>
            <a:off x="334432" y="1124669"/>
            <a:ext cx="11523135" cy="5400675"/>
          </a:xfrm>
        </p:spPr>
        <p:txBody>
          <a:bodyPr/>
          <a:lstStyle/>
          <a:p>
            <a:pPr marL="285750" indent="-285750">
              <a:lnSpc>
                <a:spcPct val="150000"/>
              </a:lnSpc>
              <a:buFont typeface="Arial" panose="020B0604020202020204" pitchFamily="34" charset="0"/>
              <a:buChar char="•"/>
            </a:pPr>
            <a:r>
              <a:rPr lang="en-US" dirty="0"/>
              <a:t>Framework: </a:t>
            </a:r>
            <a:r>
              <a:rPr lang="en-US" b="1" dirty="0" err="1"/>
              <a:t>Plotly</a:t>
            </a:r>
            <a:r>
              <a:rPr lang="en-US" b="1" dirty="0"/>
              <a:t> + Dash </a:t>
            </a:r>
            <a:r>
              <a:rPr lang="en-US" dirty="0"/>
              <a:t>(open source)</a:t>
            </a:r>
          </a:p>
          <a:p>
            <a:pPr marL="642937" lvl="1" indent="-285750">
              <a:lnSpc>
                <a:spcPct val="150000"/>
              </a:lnSpc>
              <a:buFont typeface="Arial" panose="020B0604020202020204" pitchFamily="34" charset="0"/>
              <a:buChar char="•"/>
            </a:pPr>
            <a:r>
              <a:rPr lang="en-US" dirty="0"/>
              <a:t>Stay within a Python project structure</a:t>
            </a:r>
          </a:p>
          <a:p>
            <a:pPr marL="642937" lvl="1" indent="-285750">
              <a:lnSpc>
                <a:spcPct val="150000"/>
              </a:lnSpc>
              <a:buFont typeface="Arial" panose="020B0604020202020204" pitchFamily="34" charset="0"/>
              <a:buChar char="•"/>
            </a:pPr>
            <a:r>
              <a:rPr lang="en-US" dirty="0"/>
              <a:t>Follow “low-code” principle </a:t>
            </a:r>
            <a:r>
              <a:rPr lang="en-US" dirty="0">
                <a:sym typeface="Wingdings" pitchFamily="2" charset="2"/>
              </a:rPr>
              <a:t></a:t>
            </a:r>
            <a:r>
              <a:rPr lang="en-US" dirty="0"/>
              <a:t> Keep project structure simple and avoid “real” HTML, CSS, JS code</a:t>
            </a:r>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r>
              <a:rPr lang="en-US" dirty="0"/>
              <a:t>Dash “workarounds”</a:t>
            </a:r>
          </a:p>
          <a:p>
            <a:pPr marL="642937" lvl="1" indent="-285750">
              <a:lnSpc>
                <a:spcPct val="150000"/>
              </a:lnSpc>
              <a:buFont typeface="Arial" panose="020B0604020202020204" pitchFamily="34" charset="0"/>
              <a:buChar char="•"/>
            </a:pPr>
            <a:r>
              <a:rPr lang="en-US" dirty="0"/>
              <a:t>Python-embedded HTML functions (&lt;p&gt; ≙ </a:t>
            </a:r>
            <a:r>
              <a:rPr lang="en-US" dirty="0" err="1"/>
              <a:t>html.P</a:t>
            </a:r>
            <a:r>
              <a:rPr lang="en-US" dirty="0"/>
              <a:t>(…))</a:t>
            </a:r>
          </a:p>
          <a:p>
            <a:pPr marL="642937" lvl="1" indent="-285750">
              <a:lnSpc>
                <a:spcPct val="150000"/>
              </a:lnSpc>
              <a:buFont typeface="Arial" panose="020B0604020202020204" pitchFamily="34" charset="0"/>
              <a:buChar char="•"/>
            </a:pPr>
            <a:r>
              <a:rPr lang="en-US" dirty="0"/>
              <a:t>Interactivity realized through </a:t>
            </a:r>
            <a:r>
              <a:rPr lang="en-US" b="1" dirty="0"/>
              <a:t>“callback” functions </a:t>
            </a:r>
          </a:p>
          <a:p>
            <a:pPr marL="642937" lvl="1" indent="-285750">
              <a:lnSpc>
                <a:spcPct val="150000"/>
              </a:lnSpc>
              <a:buFont typeface="Arial" panose="020B0604020202020204" pitchFamily="34" charset="0"/>
              <a:buChar char="•"/>
            </a:pPr>
            <a:r>
              <a:rPr lang="en-US" dirty="0"/>
              <a:t>Flask for the web server architecture</a:t>
            </a:r>
          </a:p>
        </p:txBody>
      </p:sp>
      <p:sp>
        <p:nvSpPr>
          <p:cNvPr id="3" name="Titel 2">
            <a:extLst>
              <a:ext uri="{FF2B5EF4-FFF2-40B4-BE49-F238E27FC236}">
                <a16:creationId xmlns:a16="http://schemas.microsoft.com/office/drawing/2014/main" id="{7E0B07B6-F35B-A6BB-E22D-27F2817DA70A}"/>
              </a:ext>
            </a:extLst>
          </p:cNvPr>
          <p:cNvSpPr>
            <a:spLocks noGrp="1"/>
          </p:cNvSpPr>
          <p:nvPr>
            <p:ph type="title"/>
          </p:nvPr>
        </p:nvSpPr>
        <p:spPr/>
        <p:txBody>
          <a:bodyPr/>
          <a:lstStyle/>
          <a:p>
            <a:r>
              <a:rPr lang="en-US" dirty="0"/>
              <a:t>Data Visualization Dashboard Prototype</a:t>
            </a:r>
          </a:p>
        </p:txBody>
      </p:sp>
      <p:sp>
        <p:nvSpPr>
          <p:cNvPr id="4" name="Datumsplatzhalter 3">
            <a:extLst>
              <a:ext uri="{FF2B5EF4-FFF2-40B4-BE49-F238E27FC236}">
                <a16:creationId xmlns:a16="http://schemas.microsoft.com/office/drawing/2014/main" id="{E7486EA0-6490-5184-9090-9FDDA145A9B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1A99B301-F6CD-90A1-8681-5C7109D0D420}"/>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EBF8C2EF-01F8-7133-2B08-70E37AA0B91D}"/>
              </a:ext>
            </a:extLst>
          </p:cNvPr>
          <p:cNvSpPr>
            <a:spLocks noGrp="1"/>
          </p:cNvSpPr>
          <p:nvPr>
            <p:ph type="sldNum" sz="quarter" idx="12"/>
          </p:nvPr>
        </p:nvSpPr>
        <p:spPr/>
        <p:txBody>
          <a:bodyPr/>
          <a:lstStyle/>
          <a:p>
            <a:pPr>
              <a:defRPr/>
            </a:pPr>
            <a:fld id="{E201E5CB-5EE0-4EA4-87FF-7D8A79A61969}" type="slidenum">
              <a:rPr lang="de-DE" smtClean="0"/>
              <a:pPr>
                <a:defRPr/>
              </a:pPr>
              <a:t>21</a:t>
            </a:fld>
            <a:endParaRPr lang="de-DE" dirty="0"/>
          </a:p>
        </p:txBody>
      </p:sp>
      <p:pic>
        <p:nvPicPr>
          <p:cNvPr id="2052" name="Picture 4" descr="Plotly - Wikipedia">
            <a:extLst>
              <a:ext uri="{FF2B5EF4-FFF2-40B4-BE49-F238E27FC236}">
                <a16:creationId xmlns:a16="http://schemas.microsoft.com/office/drawing/2014/main" id="{6CE4BC12-0532-6FFE-B28B-EAF6D37653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8008" y="1061789"/>
            <a:ext cx="2781154" cy="927051"/>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a:extLst>
              <a:ext uri="{FF2B5EF4-FFF2-40B4-BE49-F238E27FC236}">
                <a16:creationId xmlns:a16="http://schemas.microsoft.com/office/drawing/2014/main" id="{DDA10E06-D8C1-7E3E-EC36-86E5FD0839EA}"/>
              </a:ext>
            </a:extLst>
          </p:cNvPr>
          <p:cNvSpPr/>
          <p:nvPr/>
        </p:nvSpPr>
        <p:spPr>
          <a:xfrm>
            <a:off x="331976" y="6309900"/>
            <a:ext cx="11524664" cy="338554"/>
          </a:xfrm>
          <a:prstGeom prst="rect">
            <a:avLst/>
          </a:prstGeom>
        </p:spPr>
        <p:txBody>
          <a:bodyPr wrap="square" rIns="0">
            <a:spAutoFit/>
          </a:bodyPr>
          <a:lstStyle/>
          <a:p>
            <a:pPr algn="r"/>
            <a:r>
              <a:rPr lang="en-US" sz="800" i="1" dirty="0" err="1">
                <a:solidFill>
                  <a:srgbClr val="000000"/>
                </a:solidFill>
                <a:latin typeface="Arial"/>
              </a:rPr>
              <a:t>Plotly</a:t>
            </a:r>
            <a:r>
              <a:rPr lang="en-US" sz="800" i="1" dirty="0">
                <a:solidFill>
                  <a:srgbClr val="000000"/>
                </a:solidFill>
                <a:latin typeface="Arial"/>
              </a:rPr>
              <a:t> (</a:t>
            </a:r>
            <a:r>
              <a:rPr lang="en-US" sz="800" i="1" dirty="0">
                <a:solidFill>
                  <a:srgbClr val="000000"/>
                </a:solidFill>
                <a:latin typeface="Arial"/>
                <a:hlinkClick r:id="rId3"/>
              </a:rPr>
              <a:t>https://plotly.com/</a:t>
            </a:r>
            <a:r>
              <a:rPr lang="en-US" sz="800" i="1" dirty="0">
                <a:solidFill>
                  <a:srgbClr val="000000"/>
                </a:solidFill>
                <a:latin typeface="Arial"/>
              </a:rPr>
              <a:t>)</a:t>
            </a:r>
          </a:p>
          <a:p>
            <a:pPr algn="r"/>
            <a:r>
              <a:rPr lang="en-US" sz="800" i="1" dirty="0">
                <a:solidFill>
                  <a:srgbClr val="000000"/>
                </a:solidFill>
                <a:latin typeface="Arial"/>
              </a:rPr>
              <a:t>Flask (</a:t>
            </a:r>
            <a:r>
              <a:rPr lang="en-US" sz="800" i="1" dirty="0">
                <a:solidFill>
                  <a:srgbClr val="000000"/>
                </a:solidFill>
                <a:latin typeface="Arial"/>
                <a:hlinkClick r:id="rId4"/>
              </a:rPr>
              <a:t>https://flask.palletsprojects.com/en/2.3.x/</a:t>
            </a:r>
            <a:r>
              <a:rPr lang="en-US" sz="800" i="1" dirty="0">
                <a:solidFill>
                  <a:srgbClr val="000000"/>
                </a:solidFill>
                <a:latin typeface="Arial"/>
              </a:rPr>
              <a:t>)</a:t>
            </a:r>
          </a:p>
        </p:txBody>
      </p:sp>
      <p:pic>
        <p:nvPicPr>
          <p:cNvPr id="2056" name="Picture 8">
            <a:extLst>
              <a:ext uri="{FF2B5EF4-FFF2-40B4-BE49-F238E27FC236}">
                <a16:creationId xmlns:a16="http://schemas.microsoft.com/office/drawing/2014/main" id="{3D0BD68D-114A-C318-C930-32B0B497AB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36539" y="1179467"/>
            <a:ext cx="2085486" cy="674915"/>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9" descr="Ein Bild, das Text, Screenshot, Schrift enthält.&#10;&#10;Automatisch generierte Beschreibung">
            <a:extLst>
              <a:ext uri="{FF2B5EF4-FFF2-40B4-BE49-F238E27FC236}">
                <a16:creationId xmlns:a16="http://schemas.microsoft.com/office/drawing/2014/main" id="{8878787E-E11E-7589-3578-FE231A980AE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48128" y="3247232"/>
            <a:ext cx="4104456" cy="2630040"/>
          </a:xfrm>
          <a:prstGeom prst="rect">
            <a:avLst/>
          </a:prstGeom>
          <a:ln>
            <a:solidFill>
              <a:schemeClr val="tx1"/>
            </a:solidFill>
          </a:ln>
        </p:spPr>
      </p:pic>
    </p:spTree>
    <p:extLst>
      <p:ext uri="{BB962C8B-B14F-4D97-AF65-F5344CB8AC3E}">
        <p14:creationId xmlns:p14="http://schemas.microsoft.com/office/powerpoint/2010/main" val="3300627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456B228-8FEC-6671-8462-22F181B7E2DB}"/>
              </a:ext>
            </a:extLst>
          </p:cNvPr>
          <p:cNvSpPr>
            <a:spLocks noGrp="1"/>
          </p:cNvSpPr>
          <p:nvPr>
            <p:ph idx="1"/>
          </p:nvPr>
        </p:nvSpPr>
        <p:spPr>
          <a:xfrm>
            <a:off x="300966" y="4661819"/>
            <a:ext cx="11523135" cy="1791517"/>
          </a:xfrm>
        </p:spPr>
        <p:txBody>
          <a:bodyPr>
            <a:normAutofit/>
          </a:bodyPr>
          <a:lstStyle/>
          <a:p>
            <a:pPr algn="ctr"/>
            <a:r>
              <a:rPr lang="en-US" b="1" dirty="0">
                <a:sym typeface="Wingdings" pitchFamily="2" charset="2"/>
              </a:rPr>
              <a:t>	 </a:t>
            </a:r>
            <a:r>
              <a:rPr lang="en-US" b="1" dirty="0"/>
              <a:t>Final project structure</a:t>
            </a:r>
          </a:p>
          <a:p>
            <a:pPr algn="ctr"/>
            <a:endParaRPr lang="en-US" b="1" dirty="0"/>
          </a:p>
          <a:p>
            <a:pPr algn="ctr"/>
            <a:endParaRPr lang="en-US" b="1" dirty="0"/>
          </a:p>
          <a:p>
            <a:pPr algn="ctr"/>
            <a:r>
              <a:rPr lang="en-US" b="1" dirty="0">
                <a:sym typeface="Wingdings" pitchFamily="2" charset="2"/>
              </a:rPr>
              <a:t> Deployed version on company servers</a:t>
            </a:r>
            <a:endParaRPr lang="en-US" b="1" dirty="0"/>
          </a:p>
        </p:txBody>
      </p:sp>
      <p:sp>
        <p:nvSpPr>
          <p:cNvPr id="3" name="Titel 2">
            <a:extLst>
              <a:ext uri="{FF2B5EF4-FFF2-40B4-BE49-F238E27FC236}">
                <a16:creationId xmlns:a16="http://schemas.microsoft.com/office/drawing/2014/main" id="{FF8A2B57-E52B-DF4E-9C73-EC1E65430589}"/>
              </a:ext>
            </a:extLst>
          </p:cNvPr>
          <p:cNvSpPr>
            <a:spLocks noGrp="1"/>
          </p:cNvSpPr>
          <p:nvPr>
            <p:ph type="title"/>
          </p:nvPr>
        </p:nvSpPr>
        <p:spPr/>
        <p:txBody>
          <a:bodyPr/>
          <a:lstStyle/>
          <a:p>
            <a:r>
              <a:rPr lang="en-US" dirty="0"/>
              <a:t>Data Visualization Dashboard Prototype</a:t>
            </a:r>
          </a:p>
        </p:txBody>
      </p:sp>
      <p:sp>
        <p:nvSpPr>
          <p:cNvPr id="4" name="Datumsplatzhalter 3">
            <a:extLst>
              <a:ext uri="{FF2B5EF4-FFF2-40B4-BE49-F238E27FC236}">
                <a16:creationId xmlns:a16="http://schemas.microsoft.com/office/drawing/2014/main" id="{888DC9B0-D657-30F2-9A86-4EBC6748EBC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96D36038-5E65-310D-027F-BD5B14A46EBA}"/>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FB2039A9-5932-0A73-2DBB-9CEAB860CFCF}"/>
              </a:ext>
            </a:extLst>
          </p:cNvPr>
          <p:cNvSpPr>
            <a:spLocks noGrp="1"/>
          </p:cNvSpPr>
          <p:nvPr>
            <p:ph type="sldNum" sz="quarter" idx="12"/>
          </p:nvPr>
        </p:nvSpPr>
        <p:spPr/>
        <p:txBody>
          <a:bodyPr/>
          <a:lstStyle/>
          <a:p>
            <a:pPr>
              <a:defRPr/>
            </a:pPr>
            <a:fld id="{E201E5CB-5EE0-4EA4-87FF-7D8A79A61969}" type="slidenum">
              <a:rPr lang="de-DE" smtClean="0"/>
              <a:pPr>
                <a:defRPr/>
              </a:pPr>
              <a:t>22</a:t>
            </a:fld>
            <a:endParaRPr lang="de-DE" dirty="0"/>
          </a:p>
        </p:txBody>
      </p:sp>
      <p:pic>
        <p:nvPicPr>
          <p:cNvPr id="7" name="Grafik 6" descr="Ein Bild, das Diagramm, Text, Schrift, Entwurf enthält.&#10;&#10;Automatisch generierte Beschreibung">
            <a:extLst>
              <a:ext uri="{FF2B5EF4-FFF2-40B4-BE49-F238E27FC236}">
                <a16:creationId xmlns:a16="http://schemas.microsoft.com/office/drawing/2014/main" id="{21DE472F-24CD-EC60-1838-B1B96DC2815C}"/>
              </a:ext>
            </a:extLst>
          </p:cNvPr>
          <p:cNvPicPr>
            <a:picLocks noChangeAspect="1"/>
          </p:cNvPicPr>
          <p:nvPr/>
        </p:nvPicPr>
        <p:blipFill rotWithShape="1">
          <a:blip r:embed="rId2">
            <a:extLst>
              <a:ext uri="{28A0092B-C50C-407E-A947-70E740481C1C}">
                <a14:useLocalDpi xmlns:a14="http://schemas.microsoft.com/office/drawing/2010/main" val="0"/>
              </a:ext>
            </a:extLst>
          </a:blip>
          <a:srcRect l="188" r="146"/>
          <a:stretch/>
        </p:blipFill>
        <p:spPr>
          <a:xfrm>
            <a:off x="2894181" y="2200459"/>
            <a:ext cx="6336704" cy="2457081"/>
          </a:xfrm>
          <a:prstGeom prst="rect">
            <a:avLst/>
          </a:prstGeom>
        </p:spPr>
      </p:pic>
    </p:spTree>
    <p:extLst>
      <p:ext uri="{BB962C8B-B14F-4D97-AF65-F5344CB8AC3E}">
        <p14:creationId xmlns:p14="http://schemas.microsoft.com/office/powerpoint/2010/main" val="1706420749"/>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5157192"/>
            <a:ext cx="12192000" cy="492575"/>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b="1" dirty="0"/>
              <a:t>Introduction </a:t>
            </a:r>
          </a:p>
          <a:p>
            <a:pPr lvl="1"/>
            <a:r>
              <a:rPr lang="en-US" dirty="0"/>
              <a:t>Motivation</a:t>
            </a:r>
          </a:p>
          <a:p>
            <a:pPr lvl="1"/>
            <a:r>
              <a:rPr lang="en-US" dirty="0"/>
              <a:t>Technical Foundations</a:t>
            </a:r>
            <a:br>
              <a:rPr lang="en-US" dirty="0"/>
            </a:br>
            <a:endParaRPr lang="en-US" dirty="0"/>
          </a:p>
          <a:p>
            <a:r>
              <a:rPr lang="en-US" b="1" dirty="0"/>
              <a:t>Research Approach</a:t>
            </a:r>
          </a:p>
          <a:p>
            <a:pPr lvl="1"/>
            <a:r>
              <a:rPr lang="en-US" dirty="0"/>
              <a:t>Research Questions</a:t>
            </a:r>
          </a:p>
          <a:p>
            <a:pPr lvl="1"/>
            <a:r>
              <a:rPr lang="en-US" dirty="0"/>
              <a:t>Methodology</a:t>
            </a:r>
          </a:p>
          <a:p>
            <a:pPr lvl="1"/>
            <a:endParaRPr lang="en-US" dirty="0"/>
          </a:p>
          <a:p>
            <a:r>
              <a:rPr lang="en-US" b="1" dirty="0"/>
              <a:t>Results</a:t>
            </a:r>
          </a:p>
          <a:p>
            <a:pPr lvl="1"/>
            <a:r>
              <a:rPr lang="en-US" dirty="0"/>
              <a:t>Literature Analysis</a:t>
            </a:r>
          </a:p>
          <a:p>
            <a:pPr lvl="1"/>
            <a:r>
              <a:rPr lang="en-US" dirty="0"/>
              <a:t>Semi-Structured Interviews</a:t>
            </a:r>
          </a:p>
          <a:p>
            <a:pPr lvl="1"/>
            <a:r>
              <a:rPr lang="en-US" dirty="0"/>
              <a:t>Log Data Analysis and Visualization</a:t>
            </a:r>
          </a:p>
          <a:p>
            <a:pPr marL="98425" lvl="1" indent="0">
              <a:buNone/>
            </a:pPr>
            <a:endParaRPr lang="en-US" dirty="0"/>
          </a:p>
          <a:p>
            <a:r>
              <a:rPr lang="en-US" b="1" dirty="0"/>
              <a:t>Improvement Suggestions</a:t>
            </a:r>
            <a:r>
              <a:rPr lang="en-US" dirty="0"/>
              <a:t> </a:t>
            </a:r>
          </a:p>
          <a:p>
            <a:endParaRPr lang="en-US" dirty="0"/>
          </a:p>
          <a:p>
            <a:r>
              <a:rPr lang="en-US" b="1" dirty="0"/>
              <a:t>Conclusion</a:t>
            </a: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a:t>230724 Nicolas Klein Improving Conversational Analytics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23</a:t>
            </a:fld>
            <a:endParaRPr lang="de-DE" dirty="0"/>
          </a:p>
        </p:txBody>
      </p:sp>
    </p:spTree>
    <p:extLst>
      <p:ext uri="{BB962C8B-B14F-4D97-AF65-F5344CB8AC3E}">
        <p14:creationId xmlns:p14="http://schemas.microsoft.com/office/powerpoint/2010/main" val="126904032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nhaltsplatzhalter 9" descr="Ein Bild, das Text, Screenshot enthält.&#10;&#10;Automatisch generierte Beschreibung">
            <a:extLst>
              <a:ext uri="{FF2B5EF4-FFF2-40B4-BE49-F238E27FC236}">
                <a16:creationId xmlns:a16="http://schemas.microsoft.com/office/drawing/2014/main" id="{AFE65AE0-2455-57C6-53ED-1177BC59CF8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92320" y="2086073"/>
            <a:ext cx="9004300" cy="2222500"/>
          </a:xfrm>
          <a:ln>
            <a:solidFill>
              <a:schemeClr val="tx1"/>
            </a:solidFill>
          </a:ln>
        </p:spPr>
      </p:pic>
      <p:sp>
        <p:nvSpPr>
          <p:cNvPr id="3" name="Titel 2">
            <a:extLst>
              <a:ext uri="{FF2B5EF4-FFF2-40B4-BE49-F238E27FC236}">
                <a16:creationId xmlns:a16="http://schemas.microsoft.com/office/drawing/2014/main" id="{666934C8-57C2-1FDE-3240-D31DCAACCAD1}"/>
              </a:ext>
            </a:extLst>
          </p:cNvPr>
          <p:cNvSpPr>
            <a:spLocks noGrp="1"/>
          </p:cNvSpPr>
          <p:nvPr>
            <p:ph type="title"/>
          </p:nvPr>
        </p:nvSpPr>
        <p:spPr/>
        <p:txBody>
          <a:bodyPr/>
          <a:lstStyle/>
          <a:p>
            <a:r>
              <a:rPr lang="en-US" dirty="0"/>
              <a:t>Improvement Suggestions</a:t>
            </a:r>
          </a:p>
        </p:txBody>
      </p:sp>
      <p:sp>
        <p:nvSpPr>
          <p:cNvPr id="4" name="Datumsplatzhalter 3">
            <a:extLst>
              <a:ext uri="{FF2B5EF4-FFF2-40B4-BE49-F238E27FC236}">
                <a16:creationId xmlns:a16="http://schemas.microsoft.com/office/drawing/2014/main" id="{9513F19B-D35F-8312-44A7-24DB1353086A}"/>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7610533B-4756-15E4-B876-53DCC84EB5C5}"/>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4941B396-8D0C-83F2-E1B5-48CC61EFBA0F}"/>
              </a:ext>
            </a:extLst>
          </p:cNvPr>
          <p:cNvSpPr>
            <a:spLocks noGrp="1"/>
          </p:cNvSpPr>
          <p:nvPr>
            <p:ph type="sldNum" sz="quarter" idx="12"/>
          </p:nvPr>
        </p:nvSpPr>
        <p:spPr/>
        <p:txBody>
          <a:bodyPr/>
          <a:lstStyle/>
          <a:p>
            <a:pPr>
              <a:defRPr/>
            </a:pPr>
            <a:fld id="{E201E5CB-5EE0-4EA4-87FF-7D8A79A61969}" type="slidenum">
              <a:rPr lang="de-DE" smtClean="0"/>
              <a:pPr>
                <a:defRPr/>
              </a:pPr>
              <a:t>24</a:t>
            </a:fld>
            <a:endParaRPr lang="de-DE" dirty="0"/>
          </a:p>
        </p:txBody>
      </p:sp>
      <p:sp>
        <p:nvSpPr>
          <p:cNvPr id="11" name="Textfeld 10">
            <a:extLst>
              <a:ext uri="{FF2B5EF4-FFF2-40B4-BE49-F238E27FC236}">
                <a16:creationId xmlns:a16="http://schemas.microsoft.com/office/drawing/2014/main" id="{31AB59A3-80B6-0422-786A-50109A37228D}"/>
              </a:ext>
            </a:extLst>
          </p:cNvPr>
          <p:cNvSpPr txBox="1"/>
          <p:nvPr/>
        </p:nvSpPr>
        <p:spPr>
          <a:xfrm>
            <a:off x="1592320" y="4534345"/>
            <a:ext cx="9004299" cy="170296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lnSpc>
                <a:spcPct val="150000"/>
              </a:lnSpc>
              <a:buFont typeface="Arial" panose="020B0604020202020204" pitchFamily="34" charset="0"/>
              <a:buChar char="•"/>
            </a:pPr>
            <a:r>
              <a:rPr lang="en-US" dirty="0">
                <a:latin typeface="Arial" pitchFamily="34" charset="0"/>
              </a:rPr>
              <a:t>Unanticipated user behavior</a:t>
            </a:r>
          </a:p>
          <a:p>
            <a:pPr marL="285750" indent="-285750">
              <a:lnSpc>
                <a:spcPct val="150000"/>
              </a:lnSpc>
              <a:buFont typeface="Arial" panose="020B0604020202020204" pitchFamily="34" charset="0"/>
              <a:buChar char="•"/>
            </a:pPr>
            <a:r>
              <a:rPr lang="en-US" dirty="0">
                <a:latin typeface="Arial" pitchFamily="34" charset="0"/>
              </a:rPr>
              <a:t>Unveils missing functionality (only proactive battery warning intent implemented)</a:t>
            </a:r>
          </a:p>
          <a:p>
            <a:pPr>
              <a:lnSpc>
                <a:spcPct val="150000"/>
              </a:lnSpc>
            </a:pPr>
            <a:r>
              <a:rPr lang="en-US" dirty="0">
                <a:latin typeface="Arial" pitchFamily="34" charset="0"/>
                <a:sym typeface="Wingdings" pitchFamily="2" charset="2"/>
              </a:rPr>
              <a:t> Add new intent that allows user to ask for the battery status</a:t>
            </a:r>
            <a:endParaRPr lang="en-US" dirty="0">
              <a:latin typeface="Arial" pitchFamily="34" charset="0"/>
            </a:endParaRPr>
          </a:p>
          <a:p>
            <a:pPr marL="285750" indent="-285750">
              <a:lnSpc>
                <a:spcPct val="150000"/>
              </a:lnSpc>
              <a:buFont typeface="Arial" panose="020B0604020202020204" pitchFamily="34" charset="0"/>
              <a:buChar char="•"/>
            </a:pPr>
            <a:endParaRPr lang="en-US" dirty="0">
              <a:latin typeface="Arial" pitchFamily="34" charset="0"/>
            </a:endParaRPr>
          </a:p>
        </p:txBody>
      </p:sp>
      <p:sp>
        <p:nvSpPr>
          <p:cNvPr id="14" name="Textfeld 13">
            <a:extLst>
              <a:ext uri="{FF2B5EF4-FFF2-40B4-BE49-F238E27FC236}">
                <a16:creationId xmlns:a16="http://schemas.microsoft.com/office/drawing/2014/main" id="{A7BD957E-0A33-FD2A-A252-34A9A889F569}"/>
              </a:ext>
            </a:extLst>
          </p:cNvPr>
          <p:cNvSpPr txBox="1"/>
          <p:nvPr/>
        </p:nvSpPr>
        <p:spPr>
          <a:xfrm>
            <a:off x="332903" y="982469"/>
            <a:ext cx="7642341"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itchFamily="2" charset="2"/>
              <a:buChar char="à"/>
            </a:pPr>
            <a:r>
              <a:rPr lang="en-US" b="1" dirty="0">
                <a:latin typeface="Arial" pitchFamily="34" charset="0"/>
              </a:rPr>
              <a:t>RQ3</a:t>
            </a:r>
          </a:p>
          <a:p>
            <a:pPr marL="285750" indent="-285750">
              <a:buFont typeface="Wingdings" pitchFamily="2" charset="2"/>
              <a:buChar char="à"/>
            </a:pPr>
            <a:r>
              <a:rPr lang="en-US" b="1" dirty="0">
                <a:latin typeface="Arial" pitchFamily="34" charset="0"/>
              </a:rPr>
              <a:t>Prepare “fix” phase of the CDD cycle</a:t>
            </a:r>
          </a:p>
        </p:txBody>
      </p:sp>
    </p:spTree>
    <p:extLst>
      <p:ext uri="{BB962C8B-B14F-4D97-AF65-F5344CB8AC3E}">
        <p14:creationId xmlns:p14="http://schemas.microsoft.com/office/powerpoint/2010/main" val="3167485485"/>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666934C8-57C2-1FDE-3240-D31DCAACCAD1}"/>
              </a:ext>
            </a:extLst>
          </p:cNvPr>
          <p:cNvSpPr>
            <a:spLocks noGrp="1"/>
          </p:cNvSpPr>
          <p:nvPr>
            <p:ph type="title"/>
          </p:nvPr>
        </p:nvSpPr>
        <p:spPr/>
        <p:txBody>
          <a:bodyPr/>
          <a:lstStyle/>
          <a:p>
            <a:r>
              <a:rPr lang="en-US" dirty="0"/>
              <a:t>Improvement Suggestions</a:t>
            </a:r>
          </a:p>
        </p:txBody>
      </p:sp>
      <p:sp>
        <p:nvSpPr>
          <p:cNvPr id="4" name="Datumsplatzhalter 3">
            <a:extLst>
              <a:ext uri="{FF2B5EF4-FFF2-40B4-BE49-F238E27FC236}">
                <a16:creationId xmlns:a16="http://schemas.microsoft.com/office/drawing/2014/main" id="{9513F19B-D35F-8312-44A7-24DB1353086A}"/>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7610533B-4756-15E4-B876-53DCC84EB5C5}"/>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4941B396-8D0C-83F2-E1B5-48CC61EFBA0F}"/>
              </a:ext>
            </a:extLst>
          </p:cNvPr>
          <p:cNvSpPr>
            <a:spLocks noGrp="1"/>
          </p:cNvSpPr>
          <p:nvPr>
            <p:ph type="sldNum" sz="quarter" idx="12"/>
          </p:nvPr>
        </p:nvSpPr>
        <p:spPr/>
        <p:txBody>
          <a:bodyPr/>
          <a:lstStyle/>
          <a:p>
            <a:pPr>
              <a:defRPr/>
            </a:pPr>
            <a:fld id="{E201E5CB-5EE0-4EA4-87FF-7D8A79A61969}" type="slidenum">
              <a:rPr lang="de-DE" smtClean="0"/>
              <a:pPr>
                <a:defRPr/>
              </a:pPr>
              <a:t>25</a:t>
            </a:fld>
            <a:endParaRPr lang="de-DE" dirty="0"/>
          </a:p>
        </p:txBody>
      </p:sp>
      <p:sp>
        <p:nvSpPr>
          <p:cNvPr id="11" name="Textfeld 10">
            <a:extLst>
              <a:ext uri="{FF2B5EF4-FFF2-40B4-BE49-F238E27FC236}">
                <a16:creationId xmlns:a16="http://schemas.microsoft.com/office/drawing/2014/main" id="{31AB59A3-80B6-0422-786A-50109A37228D}"/>
              </a:ext>
            </a:extLst>
          </p:cNvPr>
          <p:cNvSpPr txBox="1"/>
          <p:nvPr/>
        </p:nvSpPr>
        <p:spPr>
          <a:xfrm>
            <a:off x="1592318" y="4282543"/>
            <a:ext cx="9004299" cy="170296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lnSpc>
                <a:spcPct val="150000"/>
              </a:lnSpc>
              <a:buFont typeface="Arial" panose="020B0604020202020204" pitchFamily="34" charset="0"/>
              <a:buChar char="•"/>
            </a:pPr>
            <a:r>
              <a:rPr lang="en-US" dirty="0">
                <a:latin typeface="Arial" pitchFamily="34" charset="0"/>
              </a:rPr>
              <a:t>Confirmation misunderstanding</a:t>
            </a:r>
          </a:p>
          <a:p>
            <a:pPr marL="285750" indent="-285750">
              <a:lnSpc>
                <a:spcPct val="150000"/>
              </a:lnSpc>
              <a:buFont typeface="Arial" panose="020B0604020202020204" pitchFamily="34" charset="0"/>
              <a:buChar char="•"/>
            </a:pPr>
            <a:r>
              <a:rPr lang="en-US" dirty="0">
                <a:latin typeface="Arial" pitchFamily="34" charset="0"/>
              </a:rPr>
              <a:t>Agent expects “yes” or “no” answer, cannot comprehend worded formulation</a:t>
            </a:r>
          </a:p>
          <a:p>
            <a:pPr>
              <a:lnSpc>
                <a:spcPct val="150000"/>
              </a:lnSpc>
            </a:pPr>
            <a:r>
              <a:rPr lang="en-US" dirty="0">
                <a:latin typeface="Arial" pitchFamily="34" charset="0"/>
                <a:sym typeface="Wingdings" pitchFamily="2" charset="2"/>
              </a:rPr>
              <a:t> Extend confirmation possibilities to allow for more wordy formulated responses</a:t>
            </a:r>
            <a:endParaRPr lang="en-US" dirty="0">
              <a:latin typeface="Arial" pitchFamily="34" charset="0"/>
            </a:endParaRPr>
          </a:p>
          <a:p>
            <a:pPr marL="285750" indent="-285750">
              <a:lnSpc>
                <a:spcPct val="150000"/>
              </a:lnSpc>
              <a:buFont typeface="Arial" panose="020B0604020202020204" pitchFamily="34" charset="0"/>
              <a:buChar char="•"/>
            </a:pPr>
            <a:endParaRPr lang="en-US" dirty="0">
              <a:latin typeface="Arial" pitchFamily="34" charset="0"/>
            </a:endParaRPr>
          </a:p>
        </p:txBody>
      </p:sp>
      <p:pic>
        <p:nvPicPr>
          <p:cNvPr id="13" name="Inhaltsplatzhalter 12" descr="Ein Bild, das Text, Screenshot, Schrift enthält.&#10;&#10;Automatisch generierte Beschreibung">
            <a:extLst>
              <a:ext uri="{FF2B5EF4-FFF2-40B4-BE49-F238E27FC236}">
                <a16:creationId xmlns:a16="http://schemas.microsoft.com/office/drawing/2014/main" id="{1B2D5B04-D3E3-4E25-4E13-B63A12068FD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53710" y="1412776"/>
            <a:ext cx="10081517" cy="2710161"/>
          </a:xfrm>
          <a:ln>
            <a:solidFill>
              <a:schemeClr val="tx1"/>
            </a:solidFill>
          </a:ln>
        </p:spPr>
      </p:pic>
    </p:spTree>
    <p:extLst>
      <p:ext uri="{BB962C8B-B14F-4D97-AF65-F5344CB8AC3E}">
        <p14:creationId xmlns:p14="http://schemas.microsoft.com/office/powerpoint/2010/main" val="2025244133"/>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666934C8-57C2-1FDE-3240-D31DCAACCAD1}"/>
              </a:ext>
            </a:extLst>
          </p:cNvPr>
          <p:cNvSpPr>
            <a:spLocks noGrp="1"/>
          </p:cNvSpPr>
          <p:nvPr>
            <p:ph type="title"/>
          </p:nvPr>
        </p:nvSpPr>
        <p:spPr/>
        <p:txBody>
          <a:bodyPr/>
          <a:lstStyle/>
          <a:p>
            <a:r>
              <a:rPr lang="en-US" dirty="0"/>
              <a:t>Improvement Suggestions</a:t>
            </a:r>
          </a:p>
        </p:txBody>
      </p:sp>
      <p:sp>
        <p:nvSpPr>
          <p:cNvPr id="4" name="Datumsplatzhalter 3">
            <a:extLst>
              <a:ext uri="{FF2B5EF4-FFF2-40B4-BE49-F238E27FC236}">
                <a16:creationId xmlns:a16="http://schemas.microsoft.com/office/drawing/2014/main" id="{9513F19B-D35F-8312-44A7-24DB1353086A}"/>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7610533B-4756-15E4-B876-53DCC84EB5C5}"/>
              </a:ext>
            </a:extLst>
          </p:cNvPr>
          <p:cNvSpPr>
            <a:spLocks noGrp="1"/>
          </p:cNvSpPr>
          <p:nvPr>
            <p:ph type="ftr" sz="quarter" idx="11"/>
          </p:nvPr>
        </p:nvSpPr>
        <p:spPr/>
        <p:txBody>
          <a:bodyPr/>
          <a:lstStyle/>
          <a:p>
            <a:pPr>
              <a:defRPr/>
            </a:pPr>
            <a:r>
              <a:rPr lang="en-US" dirty="0"/>
              <a:t>230724 Nicolas Klein Improving Conversational Analytics</a:t>
            </a:r>
            <a:endParaRPr lang="de-DE" dirty="0"/>
          </a:p>
        </p:txBody>
      </p:sp>
      <p:sp>
        <p:nvSpPr>
          <p:cNvPr id="6" name="Foliennummernplatzhalter 5">
            <a:extLst>
              <a:ext uri="{FF2B5EF4-FFF2-40B4-BE49-F238E27FC236}">
                <a16:creationId xmlns:a16="http://schemas.microsoft.com/office/drawing/2014/main" id="{4941B396-8D0C-83F2-E1B5-48CC61EFBA0F}"/>
              </a:ext>
            </a:extLst>
          </p:cNvPr>
          <p:cNvSpPr>
            <a:spLocks noGrp="1"/>
          </p:cNvSpPr>
          <p:nvPr>
            <p:ph type="sldNum" sz="quarter" idx="12"/>
          </p:nvPr>
        </p:nvSpPr>
        <p:spPr/>
        <p:txBody>
          <a:bodyPr/>
          <a:lstStyle/>
          <a:p>
            <a:pPr>
              <a:defRPr/>
            </a:pPr>
            <a:fld id="{E201E5CB-5EE0-4EA4-87FF-7D8A79A61969}" type="slidenum">
              <a:rPr lang="de-DE" smtClean="0"/>
              <a:pPr>
                <a:defRPr/>
              </a:pPr>
              <a:t>26</a:t>
            </a:fld>
            <a:endParaRPr lang="de-DE" dirty="0"/>
          </a:p>
        </p:txBody>
      </p:sp>
      <p:sp>
        <p:nvSpPr>
          <p:cNvPr id="10" name="Inhaltsplatzhalter 1">
            <a:extLst>
              <a:ext uri="{FF2B5EF4-FFF2-40B4-BE49-F238E27FC236}">
                <a16:creationId xmlns:a16="http://schemas.microsoft.com/office/drawing/2014/main" id="{6E9998F0-3648-74E6-EF55-ABCCFD2F4FEA}"/>
              </a:ext>
            </a:extLst>
          </p:cNvPr>
          <p:cNvSpPr>
            <a:spLocks noGrp="1"/>
          </p:cNvSpPr>
          <p:nvPr>
            <p:ph idx="1"/>
          </p:nvPr>
        </p:nvSpPr>
        <p:spPr>
          <a:xfrm>
            <a:off x="334433" y="1196752"/>
            <a:ext cx="7777792" cy="4321376"/>
          </a:xfrm>
        </p:spPr>
        <p:txBody>
          <a:bodyPr/>
          <a:lstStyle/>
          <a:p>
            <a:pPr>
              <a:lnSpc>
                <a:spcPct val="150000"/>
              </a:lnSpc>
            </a:pPr>
            <a:r>
              <a:rPr lang="en-US" dirty="0"/>
              <a:t>Inspiration from literature: </a:t>
            </a:r>
            <a:r>
              <a:rPr lang="en-US" b="1" dirty="0"/>
              <a:t>instant feedback system</a:t>
            </a:r>
          </a:p>
          <a:p>
            <a:pPr marL="285750" indent="-285750">
              <a:lnSpc>
                <a:spcPct val="150000"/>
              </a:lnSpc>
              <a:buFont typeface="Arial" panose="020B0604020202020204" pitchFamily="34" charset="0"/>
              <a:buChar char="•"/>
            </a:pPr>
            <a:r>
              <a:rPr lang="en-US" dirty="0"/>
              <a:t>Identify problematic conversations even faster (</a:t>
            </a:r>
            <a:r>
              <a:rPr lang="en-US" dirty="0">
                <a:sym typeface="Wingdings" pitchFamily="2" charset="2"/>
              </a:rPr>
              <a:t>not all conversations with fallback occurrences “failed”</a:t>
            </a:r>
            <a:r>
              <a:rPr lang="en-US" dirty="0"/>
              <a:t>)</a:t>
            </a:r>
          </a:p>
          <a:p>
            <a:pPr marL="285750" indent="-285750">
              <a:lnSpc>
                <a:spcPct val="150000"/>
              </a:lnSpc>
              <a:buFont typeface="Arial" panose="020B0604020202020204" pitchFamily="34" charset="0"/>
              <a:buChar char="•"/>
            </a:pPr>
            <a:r>
              <a:rPr lang="en-US" dirty="0"/>
              <a:t>Comprehend the reason for users’ frustration</a:t>
            </a:r>
          </a:p>
          <a:p>
            <a:pPr marL="285750" indent="-285750">
              <a:lnSpc>
                <a:spcPct val="150000"/>
              </a:lnSpc>
              <a:buFont typeface="Arial" panose="020B0604020202020204" pitchFamily="34" charset="0"/>
              <a:buChar char="•"/>
            </a:pPr>
            <a:r>
              <a:rPr lang="en-US" dirty="0"/>
              <a:t>Calculate user satisfaction</a:t>
            </a:r>
          </a:p>
          <a:p>
            <a:pPr marL="285750" indent="-285750">
              <a:lnSpc>
                <a:spcPct val="150000"/>
              </a:lnSpc>
              <a:buFont typeface="Arial" panose="020B0604020202020204" pitchFamily="34" charset="0"/>
              <a:buChar char="•"/>
            </a:pPr>
            <a:endParaRPr lang="en-US" dirty="0"/>
          </a:p>
          <a:p>
            <a:pPr marL="285750" indent="-285750">
              <a:lnSpc>
                <a:spcPct val="150000"/>
              </a:lnSpc>
              <a:buFont typeface="Wingdings" pitchFamily="2" charset="2"/>
              <a:buChar char="à"/>
            </a:pPr>
            <a:r>
              <a:rPr lang="en-US" dirty="0">
                <a:sym typeface="Wingdings" pitchFamily="2" charset="2"/>
              </a:rPr>
              <a:t>Option to ”tag” a conversation as unsuccessful/unhelpful at the end of it</a:t>
            </a:r>
          </a:p>
          <a:p>
            <a:pPr marL="285750" indent="-285750">
              <a:lnSpc>
                <a:spcPct val="150000"/>
              </a:lnSpc>
              <a:buFont typeface="Wingdings" pitchFamily="2" charset="2"/>
              <a:buChar char="à"/>
            </a:pPr>
            <a:r>
              <a:rPr lang="en-US" dirty="0">
                <a:sym typeface="Wingdings" pitchFamily="2" charset="2"/>
              </a:rPr>
              <a:t>Avoid rating on a scale (too verbose, might demotivate its usage)</a:t>
            </a:r>
            <a:endParaRPr lang="en-US" dirty="0"/>
          </a:p>
        </p:txBody>
      </p:sp>
      <p:pic>
        <p:nvPicPr>
          <p:cNvPr id="15" name="Grafik 14" descr="Ein Bild, das Text, Screenshot, Schrift, Zahl enthält.&#10;&#10;Automatisch generierte Beschreibung">
            <a:extLst>
              <a:ext uri="{FF2B5EF4-FFF2-40B4-BE49-F238E27FC236}">
                <a16:creationId xmlns:a16="http://schemas.microsoft.com/office/drawing/2014/main" id="{E6B225CF-5E0E-248C-A8D1-4D852B1530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4712" y="1584950"/>
            <a:ext cx="2569840" cy="4076298"/>
          </a:xfrm>
          <a:prstGeom prst="rect">
            <a:avLst/>
          </a:prstGeom>
        </p:spPr>
      </p:pic>
      <p:sp>
        <p:nvSpPr>
          <p:cNvPr id="16" name="Rechteck 15">
            <a:extLst>
              <a:ext uri="{FF2B5EF4-FFF2-40B4-BE49-F238E27FC236}">
                <a16:creationId xmlns:a16="http://schemas.microsoft.com/office/drawing/2014/main" id="{0BB7B687-83AF-7954-1CA5-1FFF9E0B5F33}"/>
              </a:ext>
            </a:extLst>
          </p:cNvPr>
          <p:cNvSpPr/>
          <p:nvPr/>
        </p:nvSpPr>
        <p:spPr>
          <a:xfrm>
            <a:off x="331976" y="6309900"/>
            <a:ext cx="11524664" cy="215444"/>
          </a:xfrm>
          <a:prstGeom prst="rect">
            <a:avLst/>
          </a:prstGeom>
        </p:spPr>
        <p:txBody>
          <a:bodyPr wrap="square" rIns="0">
            <a:spAutoFit/>
          </a:bodyPr>
          <a:lstStyle/>
          <a:p>
            <a:pPr algn="r"/>
            <a:r>
              <a:rPr lang="de-DE" sz="800" b="0" i="0" dirty="0">
                <a:effectLst/>
                <a:latin typeface="Arial" panose="020B0604020202020204" pitchFamily="34" charset="0"/>
              </a:rPr>
              <a:t>The Potential </a:t>
            </a:r>
            <a:r>
              <a:rPr lang="de-DE" sz="800" b="0" i="0" dirty="0" err="1">
                <a:effectLst/>
                <a:latin typeface="Arial" panose="020B0604020202020204" pitchFamily="34" charset="0"/>
              </a:rPr>
              <a:t>of</a:t>
            </a:r>
            <a:r>
              <a:rPr lang="de-DE" sz="800" b="0" i="0" dirty="0">
                <a:effectLst/>
                <a:latin typeface="Arial" panose="020B0604020202020204" pitchFamily="34" charset="0"/>
              </a:rPr>
              <a:t> Chatbots: Analysis </a:t>
            </a:r>
            <a:r>
              <a:rPr lang="de-DE" sz="800" b="0" i="0" dirty="0" err="1">
                <a:effectLst/>
                <a:latin typeface="Arial" panose="020B0604020202020204" pitchFamily="34" charset="0"/>
              </a:rPr>
              <a:t>of</a:t>
            </a:r>
            <a:r>
              <a:rPr lang="de-DE" sz="800" b="0" i="0" dirty="0">
                <a:effectLst/>
                <a:latin typeface="Arial" panose="020B0604020202020204" pitchFamily="34" charset="0"/>
              </a:rPr>
              <a:t> Chatbot </a:t>
            </a:r>
            <a:r>
              <a:rPr lang="de-DE" sz="800" b="0" i="0" dirty="0" err="1">
                <a:effectLst/>
                <a:latin typeface="Arial" panose="020B0604020202020204" pitchFamily="34" charset="0"/>
              </a:rPr>
              <a:t>Conversations</a:t>
            </a:r>
            <a:r>
              <a:rPr lang="en-US" sz="800" i="1" dirty="0">
                <a:solidFill>
                  <a:srgbClr val="000000"/>
                </a:solidFill>
                <a:latin typeface="Arial"/>
              </a:rPr>
              <a:t> (</a:t>
            </a:r>
            <a:r>
              <a:rPr lang="en-US" sz="800" i="1" dirty="0">
                <a:solidFill>
                  <a:srgbClr val="000000"/>
                </a:solidFill>
                <a:latin typeface="Arial"/>
                <a:hlinkClick r:id="rId4"/>
              </a:rPr>
              <a:t>https://ieeexplore.ieee.org/document/8808076</a:t>
            </a:r>
            <a:r>
              <a:rPr lang="en-US" sz="800" i="1" dirty="0">
                <a:solidFill>
                  <a:srgbClr val="000000"/>
                </a:solidFill>
                <a:latin typeface="Arial"/>
              </a:rPr>
              <a:t>)</a:t>
            </a:r>
          </a:p>
        </p:txBody>
      </p:sp>
      <p:sp>
        <p:nvSpPr>
          <p:cNvPr id="17" name="Oval 16">
            <a:extLst>
              <a:ext uri="{FF2B5EF4-FFF2-40B4-BE49-F238E27FC236}">
                <a16:creationId xmlns:a16="http://schemas.microsoft.com/office/drawing/2014/main" id="{B261A2C2-AC1A-D633-E461-19B1D9A1BA76}"/>
              </a:ext>
            </a:extLst>
          </p:cNvPr>
          <p:cNvSpPr/>
          <p:nvPr/>
        </p:nvSpPr>
        <p:spPr bwMode="auto">
          <a:xfrm>
            <a:off x="8544272" y="4464000"/>
            <a:ext cx="1800200" cy="283276"/>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8" name="Oval 17">
            <a:extLst>
              <a:ext uri="{FF2B5EF4-FFF2-40B4-BE49-F238E27FC236}">
                <a16:creationId xmlns:a16="http://schemas.microsoft.com/office/drawing/2014/main" id="{AB43C3B0-1B66-B9C3-C9FA-CCAD49FD3964}"/>
              </a:ext>
            </a:extLst>
          </p:cNvPr>
          <p:cNvSpPr/>
          <p:nvPr/>
        </p:nvSpPr>
        <p:spPr bwMode="auto">
          <a:xfrm>
            <a:off x="10344472" y="2689200"/>
            <a:ext cx="576064" cy="315555"/>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1654832457"/>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5816745"/>
            <a:ext cx="12192000" cy="492575"/>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b="1" dirty="0"/>
              <a:t>Introduction </a:t>
            </a:r>
          </a:p>
          <a:p>
            <a:pPr lvl="1"/>
            <a:r>
              <a:rPr lang="en-US" dirty="0"/>
              <a:t>Motivation</a:t>
            </a:r>
          </a:p>
          <a:p>
            <a:pPr lvl="1"/>
            <a:r>
              <a:rPr lang="en-US" dirty="0"/>
              <a:t>Technical Foundations</a:t>
            </a:r>
            <a:br>
              <a:rPr lang="en-US" dirty="0"/>
            </a:br>
            <a:endParaRPr lang="en-US" dirty="0"/>
          </a:p>
          <a:p>
            <a:r>
              <a:rPr lang="en-US" b="1" dirty="0"/>
              <a:t>Research Approach</a:t>
            </a:r>
          </a:p>
          <a:p>
            <a:pPr lvl="1"/>
            <a:r>
              <a:rPr lang="en-US" dirty="0"/>
              <a:t>Research Questions</a:t>
            </a:r>
          </a:p>
          <a:p>
            <a:pPr lvl="1"/>
            <a:r>
              <a:rPr lang="en-US" dirty="0"/>
              <a:t>Methodology</a:t>
            </a:r>
          </a:p>
          <a:p>
            <a:pPr lvl="1"/>
            <a:endParaRPr lang="en-US" dirty="0"/>
          </a:p>
          <a:p>
            <a:r>
              <a:rPr lang="en-US" b="1" dirty="0"/>
              <a:t>Results</a:t>
            </a:r>
          </a:p>
          <a:p>
            <a:pPr lvl="1"/>
            <a:r>
              <a:rPr lang="en-US" dirty="0"/>
              <a:t>Literature Analysis</a:t>
            </a:r>
          </a:p>
          <a:p>
            <a:pPr lvl="1"/>
            <a:r>
              <a:rPr lang="en-US" dirty="0"/>
              <a:t>Semi-Structured Interviews</a:t>
            </a:r>
          </a:p>
          <a:p>
            <a:pPr lvl="1"/>
            <a:r>
              <a:rPr lang="en-US" dirty="0"/>
              <a:t>Log Data Analysis and Visualization</a:t>
            </a:r>
          </a:p>
          <a:p>
            <a:pPr marL="98425" lvl="1" indent="0">
              <a:buNone/>
            </a:pPr>
            <a:endParaRPr lang="en-US" dirty="0"/>
          </a:p>
          <a:p>
            <a:r>
              <a:rPr lang="en-US" b="1" dirty="0"/>
              <a:t>Improvement Suggestions</a:t>
            </a:r>
            <a:r>
              <a:rPr lang="en-US" dirty="0"/>
              <a:t> </a:t>
            </a:r>
          </a:p>
          <a:p>
            <a:endParaRPr lang="en-US" dirty="0"/>
          </a:p>
          <a:p>
            <a:r>
              <a:rPr lang="en-US" b="1" dirty="0"/>
              <a:t>Conclusion</a:t>
            </a: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a:t>230724 Nicolas Klein Improving Conversational Analytics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27</a:t>
            </a:fld>
            <a:endParaRPr lang="de-DE" dirty="0"/>
          </a:p>
        </p:txBody>
      </p:sp>
    </p:spTree>
    <p:extLst>
      <p:ext uri="{BB962C8B-B14F-4D97-AF65-F5344CB8AC3E}">
        <p14:creationId xmlns:p14="http://schemas.microsoft.com/office/powerpoint/2010/main" val="656657114"/>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153B3D7-12F7-6659-B82D-91C9144AC8E7}"/>
              </a:ext>
            </a:extLst>
          </p:cNvPr>
          <p:cNvSpPr>
            <a:spLocks noGrp="1"/>
          </p:cNvSpPr>
          <p:nvPr>
            <p:ph type="title"/>
          </p:nvPr>
        </p:nvSpPr>
        <p:spPr/>
        <p:txBody>
          <a:bodyPr/>
          <a:lstStyle/>
          <a:p>
            <a:r>
              <a:rPr lang="en-US" dirty="0"/>
              <a:t>Conclusion</a:t>
            </a:r>
          </a:p>
        </p:txBody>
      </p:sp>
      <p:sp>
        <p:nvSpPr>
          <p:cNvPr id="4" name="Datumsplatzhalter 3">
            <a:extLst>
              <a:ext uri="{FF2B5EF4-FFF2-40B4-BE49-F238E27FC236}">
                <a16:creationId xmlns:a16="http://schemas.microsoft.com/office/drawing/2014/main" id="{31FF2BB2-BEA8-B013-7A10-2EDCE944FBC7}"/>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37904305-D1AF-5B35-DDA8-5D9CB29076DD}"/>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9CE919D2-B201-D89D-8779-0A87FADE890B}"/>
              </a:ext>
            </a:extLst>
          </p:cNvPr>
          <p:cNvSpPr>
            <a:spLocks noGrp="1"/>
          </p:cNvSpPr>
          <p:nvPr>
            <p:ph type="sldNum" sz="quarter" idx="12"/>
          </p:nvPr>
        </p:nvSpPr>
        <p:spPr/>
        <p:txBody>
          <a:bodyPr/>
          <a:lstStyle/>
          <a:p>
            <a:pPr>
              <a:defRPr/>
            </a:pPr>
            <a:fld id="{E201E5CB-5EE0-4EA4-87FF-7D8A79A61969}" type="slidenum">
              <a:rPr lang="de-DE" smtClean="0"/>
              <a:pPr>
                <a:defRPr/>
              </a:pPr>
              <a:t>28</a:t>
            </a:fld>
            <a:endParaRPr lang="de-DE" dirty="0"/>
          </a:p>
        </p:txBody>
      </p:sp>
      <p:sp>
        <p:nvSpPr>
          <p:cNvPr id="11" name="Inhaltsplatzhalter 1">
            <a:extLst>
              <a:ext uri="{FF2B5EF4-FFF2-40B4-BE49-F238E27FC236}">
                <a16:creationId xmlns:a16="http://schemas.microsoft.com/office/drawing/2014/main" id="{655B07EF-1C62-0DBB-FA94-D9667E3C6966}"/>
              </a:ext>
            </a:extLst>
          </p:cNvPr>
          <p:cNvSpPr>
            <a:spLocks noGrp="1"/>
          </p:cNvSpPr>
          <p:nvPr>
            <p:ph idx="1"/>
          </p:nvPr>
        </p:nvSpPr>
        <p:spPr>
          <a:xfrm>
            <a:off x="334435" y="981076"/>
            <a:ext cx="11523135" cy="5472260"/>
          </a:xfrm>
        </p:spPr>
        <p:txBody>
          <a:bodyPr>
            <a:normAutofit lnSpcReduction="10000"/>
          </a:bodyPr>
          <a:lstStyle/>
          <a:p>
            <a:pPr marL="285750" indent="-285750">
              <a:lnSpc>
                <a:spcPct val="150000"/>
              </a:lnSpc>
              <a:buFont typeface="Wingdings" pitchFamily="2" charset="2"/>
              <a:buChar char="à"/>
            </a:pPr>
            <a:r>
              <a:rPr lang="en-US" dirty="0"/>
              <a:t>Dissection of CAs (literature, interviews, data analysis &amp; visualization, improvement suggestions)</a:t>
            </a:r>
          </a:p>
          <a:p>
            <a:pPr marL="0" indent="0">
              <a:lnSpc>
                <a:spcPct val="150000"/>
              </a:lnSpc>
            </a:pPr>
            <a:r>
              <a:rPr lang="en-US" dirty="0">
                <a:sym typeface="Wingdings" pitchFamily="2" charset="2"/>
              </a:rPr>
              <a:t> </a:t>
            </a:r>
            <a:r>
              <a:rPr lang="en-US" dirty="0"/>
              <a:t>Dashboard is deployed to </a:t>
            </a:r>
            <a:r>
              <a:rPr lang="en-US" b="1" dirty="0"/>
              <a:t>company servers</a:t>
            </a:r>
            <a:endParaRPr lang="en-US" dirty="0"/>
          </a:p>
          <a:p>
            <a:pPr marL="285750" indent="-285750">
              <a:lnSpc>
                <a:spcPct val="150000"/>
              </a:lnSpc>
              <a:buFont typeface="Arial" panose="020B0604020202020204" pitchFamily="34" charset="0"/>
              <a:buChar char="•"/>
            </a:pPr>
            <a:endParaRPr lang="en-US" dirty="0"/>
          </a:p>
          <a:p>
            <a:pPr marL="0" indent="0">
              <a:lnSpc>
                <a:spcPct val="150000"/>
              </a:lnSpc>
            </a:pPr>
            <a:r>
              <a:rPr lang="en-US" b="1" dirty="0"/>
              <a:t>Limitations</a:t>
            </a:r>
          </a:p>
          <a:p>
            <a:pPr marL="642937" lvl="1" indent="-285750">
              <a:lnSpc>
                <a:spcPct val="150000"/>
              </a:lnSpc>
              <a:buFont typeface="Arial" panose="020B0604020202020204" pitchFamily="34" charset="0"/>
              <a:buChar char="•"/>
            </a:pPr>
            <a:r>
              <a:rPr lang="en-US" dirty="0">
                <a:solidFill>
                  <a:schemeClr val="tx1"/>
                </a:solidFill>
                <a:cs typeface="Arial" pitchFamily="34" charset="0"/>
              </a:rPr>
              <a:t>Limited to information available in logs (no power consumption / geo-tracking)</a:t>
            </a:r>
          </a:p>
          <a:p>
            <a:pPr marL="642937" lvl="1" indent="-285750">
              <a:lnSpc>
                <a:spcPct val="150000"/>
              </a:lnSpc>
              <a:buFont typeface="Arial" panose="020B0604020202020204" pitchFamily="34" charset="0"/>
              <a:buChar char="•"/>
            </a:pPr>
            <a:r>
              <a:rPr lang="en-US" dirty="0">
                <a:solidFill>
                  <a:schemeClr val="tx1"/>
                </a:solidFill>
                <a:cs typeface="Arial" pitchFamily="34" charset="0"/>
              </a:rPr>
              <a:t>Time constraints (prototype features)</a:t>
            </a:r>
          </a:p>
          <a:p>
            <a:pPr marL="642937" lvl="1" indent="-285750">
              <a:lnSpc>
                <a:spcPct val="150000"/>
              </a:lnSpc>
              <a:buFont typeface="Arial" panose="020B0604020202020204" pitchFamily="34" charset="0"/>
              <a:buChar char="•"/>
            </a:pPr>
            <a:endParaRPr lang="en-US" dirty="0"/>
          </a:p>
          <a:p>
            <a:pPr marL="0" indent="0">
              <a:lnSpc>
                <a:spcPct val="150000"/>
              </a:lnSpc>
            </a:pPr>
            <a:r>
              <a:rPr lang="en-US" b="1" dirty="0"/>
              <a:t>Future Work</a:t>
            </a:r>
          </a:p>
          <a:p>
            <a:pPr marL="642937" lvl="1" indent="-285750">
              <a:lnSpc>
                <a:spcPct val="150000"/>
              </a:lnSpc>
              <a:buFont typeface="Arial" panose="020B0604020202020204" pitchFamily="34" charset="0"/>
              <a:buChar char="•"/>
            </a:pPr>
            <a:r>
              <a:rPr lang="en-US" dirty="0"/>
              <a:t>Integrate database system</a:t>
            </a:r>
          </a:p>
          <a:p>
            <a:pPr marL="642937" lvl="1" indent="-285750">
              <a:lnSpc>
                <a:spcPct val="150000"/>
              </a:lnSpc>
              <a:buFont typeface="Arial" panose="020B0604020202020204" pitchFamily="34" charset="0"/>
              <a:buChar char="•"/>
            </a:pPr>
            <a:r>
              <a:rPr lang="en-US" dirty="0"/>
              <a:t>Support multiple/larger log files (more insights)</a:t>
            </a:r>
          </a:p>
          <a:p>
            <a:pPr marL="642937" lvl="1" indent="-285750">
              <a:lnSpc>
                <a:spcPct val="150000"/>
              </a:lnSpc>
              <a:buFont typeface="Arial" panose="020B0604020202020204" pitchFamily="34" charset="0"/>
              <a:buChar char="•"/>
            </a:pPr>
            <a:r>
              <a:rPr lang="en-US" dirty="0"/>
              <a:t>Connect analytics to user data (medicinal, geographical)</a:t>
            </a:r>
          </a:p>
          <a:p>
            <a:pPr marL="642937" lvl="1" indent="-285750">
              <a:lnSpc>
                <a:spcPct val="150000"/>
              </a:lnSpc>
              <a:buFont typeface="Arial" panose="020B0604020202020204" pitchFamily="34" charset="0"/>
              <a:buChar char="•"/>
            </a:pPr>
            <a:r>
              <a:rPr lang="en-US" dirty="0"/>
              <a:t>Automate new log file integration</a:t>
            </a:r>
          </a:p>
        </p:txBody>
      </p:sp>
    </p:spTree>
    <p:extLst>
      <p:ext uri="{BB962C8B-B14F-4D97-AF65-F5344CB8AC3E}">
        <p14:creationId xmlns:p14="http://schemas.microsoft.com/office/powerpoint/2010/main" val="59061823"/>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dirty="0"/>
              <a:t>Nicolas Klein</a:t>
            </a:r>
          </a:p>
        </p:txBody>
      </p:sp>
      <p:sp>
        <p:nvSpPr>
          <p:cNvPr id="19" name="Textplatzhalter 18"/>
          <p:cNvSpPr>
            <a:spLocks noGrp="1"/>
          </p:cNvSpPr>
          <p:nvPr>
            <p:ph type="body" sz="quarter" idx="15"/>
          </p:nvPr>
        </p:nvSpPr>
        <p:spPr/>
        <p:txBody>
          <a:bodyPr/>
          <a:lstStyle/>
          <a:p>
            <a:r>
              <a:rPr lang="en-AU"/>
              <a:t>17132</a:t>
            </a:r>
            <a:endParaRPr lang="en-AU" dirty="0"/>
          </a:p>
        </p:txBody>
      </p:sp>
      <p:sp>
        <p:nvSpPr>
          <p:cNvPr id="20" name="Textplatzhalter 19"/>
          <p:cNvSpPr>
            <a:spLocks noGrp="1"/>
          </p:cNvSpPr>
          <p:nvPr>
            <p:ph type="body" sz="quarter" idx="16"/>
          </p:nvPr>
        </p:nvSpPr>
        <p:spPr/>
        <p:txBody>
          <a:bodyPr/>
          <a:lstStyle/>
          <a:p>
            <a:r>
              <a:rPr lang="en-AU"/>
              <a:t>matthes@in.tum.de</a:t>
            </a:r>
            <a:endParaRPr lang="en-AU" dirty="0"/>
          </a:p>
        </p:txBody>
      </p:sp>
      <p:sp>
        <p:nvSpPr>
          <p:cNvPr id="21" name="Inhaltsplatzhalter 20"/>
          <p:cNvSpPr>
            <a:spLocks noGrp="1"/>
          </p:cNvSpPr>
          <p:nvPr>
            <p:ph sz="quarter" idx="18"/>
          </p:nvPr>
        </p:nvSpPr>
        <p:spPr/>
        <p:txBody>
          <a:bodyPr/>
          <a:lstStyle/>
          <a:p>
            <a:r>
              <a:rPr lang="en-AU"/>
              <a:t> </a:t>
            </a:r>
            <a:endParaRPr lang="en-AU" dirty="0"/>
          </a:p>
        </p:txBody>
      </p:sp>
    </p:spTree>
    <p:extLst>
      <p:ext uri="{BB962C8B-B14F-4D97-AF65-F5344CB8AC3E}">
        <p14:creationId xmlns:p14="http://schemas.microsoft.com/office/powerpoint/2010/main" val="16276200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1E3F48CA-14BB-3A98-D7AF-C3C9498D4EC3}"/>
              </a:ext>
            </a:extLst>
          </p:cNvPr>
          <p:cNvSpPr>
            <a:spLocks noGrp="1"/>
          </p:cNvSpPr>
          <p:nvPr>
            <p:ph type="title"/>
          </p:nvPr>
        </p:nvSpPr>
        <p:spPr/>
        <p:txBody>
          <a:bodyPr/>
          <a:lstStyle/>
          <a:p>
            <a:r>
              <a:rPr lang="en-US" dirty="0"/>
              <a:t>Motivation</a:t>
            </a:r>
          </a:p>
        </p:txBody>
      </p:sp>
      <p:sp>
        <p:nvSpPr>
          <p:cNvPr id="4" name="Datumsplatzhalter 3">
            <a:extLst>
              <a:ext uri="{FF2B5EF4-FFF2-40B4-BE49-F238E27FC236}">
                <a16:creationId xmlns:a16="http://schemas.microsoft.com/office/drawing/2014/main" id="{A001D6CA-24B8-E618-1F3F-FAB6767F376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3F1CB1F7-B32A-23EC-787A-0B5B8C1751A9}"/>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21E6E90A-E813-F076-4A7A-EEAEDA2FE2C4}"/>
              </a:ext>
            </a:extLst>
          </p:cNvPr>
          <p:cNvSpPr>
            <a:spLocks noGrp="1"/>
          </p:cNvSpPr>
          <p:nvPr>
            <p:ph type="sldNum" sz="quarter" idx="12"/>
          </p:nvPr>
        </p:nvSpPr>
        <p:spPr/>
        <p:txBody>
          <a:bodyPr/>
          <a:lstStyle/>
          <a:p>
            <a:pPr>
              <a:defRPr/>
            </a:pPr>
            <a:fld id="{E201E5CB-5EE0-4EA4-87FF-7D8A79A61969}" type="slidenum">
              <a:rPr lang="de-DE" smtClean="0"/>
              <a:pPr>
                <a:defRPr/>
              </a:pPr>
              <a:t>3</a:t>
            </a:fld>
            <a:endParaRPr lang="de-DE" dirty="0"/>
          </a:p>
        </p:txBody>
      </p:sp>
      <p:sp>
        <p:nvSpPr>
          <p:cNvPr id="9" name="Inhaltsplatzhalter 8">
            <a:extLst>
              <a:ext uri="{FF2B5EF4-FFF2-40B4-BE49-F238E27FC236}">
                <a16:creationId xmlns:a16="http://schemas.microsoft.com/office/drawing/2014/main" id="{CC9FECB4-F030-60FF-3D2D-6CF5D6B1A428}"/>
              </a:ext>
            </a:extLst>
          </p:cNvPr>
          <p:cNvSpPr>
            <a:spLocks noGrp="1"/>
          </p:cNvSpPr>
          <p:nvPr>
            <p:ph idx="1"/>
          </p:nvPr>
        </p:nvSpPr>
        <p:spPr>
          <a:xfrm>
            <a:off x="0" y="980728"/>
            <a:ext cx="12191999" cy="645357"/>
          </a:xfrm>
        </p:spPr>
        <p:txBody>
          <a:bodyPr>
            <a:normAutofit/>
          </a:bodyPr>
          <a:lstStyle/>
          <a:p>
            <a:pPr algn="ctr"/>
            <a:r>
              <a:rPr lang="en-US" sz="2000" b="1" dirty="0"/>
              <a:t>Two Trends</a:t>
            </a:r>
          </a:p>
        </p:txBody>
      </p:sp>
      <p:pic>
        <p:nvPicPr>
          <p:cNvPr id="11" name="Grafik 10" descr="Büromitarbeiterin Silhouette">
            <a:extLst>
              <a:ext uri="{FF2B5EF4-FFF2-40B4-BE49-F238E27FC236}">
                <a16:creationId xmlns:a16="http://schemas.microsoft.com/office/drawing/2014/main" id="{7A73C907-01AA-BE8E-0285-FCA6CFD1156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276806" y="1988840"/>
            <a:ext cx="914400" cy="914400"/>
          </a:xfrm>
          <a:prstGeom prst="rect">
            <a:avLst/>
          </a:prstGeom>
        </p:spPr>
      </p:pic>
      <p:pic>
        <p:nvPicPr>
          <p:cNvPr id="13" name="Grafik 12" descr="Büromitarbeiter Silhouette">
            <a:extLst>
              <a:ext uri="{FF2B5EF4-FFF2-40B4-BE49-F238E27FC236}">
                <a16:creationId xmlns:a16="http://schemas.microsoft.com/office/drawing/2014/main" id="{C9DCF1AD-7715-E60F-6458-78ED0E19FF2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91206" y="1988840"/>
            <a:ext cx="914400" cy="914400"/>
          </a:xfrm>
          <a:prstGeom prst="rect">
            <a:avLst/>
          </a:prstGeom>
        </p:spPr>
      </p:pic>
      <p:sp>
        <p:nvSpPr>
          <p:cNvPr id="14" name="Textfeld 13">
            <a:extLst>
              <a:ext uri="{FF2B5EF4-FFF2-40B4-BE49-F238E27FC236}">
                <a16:creationId xmlns:a16="http://schemas.microsoft.com/office/drawing/2014/main" id="{4F2AEF68-A31D-957A-661A-25CA8057C24B}"/>
              </a:ext>
            </a:extLst>
          </p:cNvPr>
          <p:cNvSpPr txBox="1"/>
          <p:nvPr/>
        </p:nvSpPr>
        <p:spPr>
          <a:xfrm>
            <a:off x="1366531" y="3027390"/>
            <a:ext cx="3649349"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a:latin typeface="Arial" pitchFamily="34" charset="0"/>
              </a:rPr>
              <a:t>Global staff shortage in the elderly/medical care sector</a:t>
            </a:r>
          </a:p>
        </p:txBody>
      </p:sp>
      <p:pic>
        <p:nvPicPr>
          <p:cNvPr id="17" name="Grafik 16" descr="Künstliche Intelligenz Silhouette">
            <a:extLst>
              <a:ext uri="{FF2B5EF4-FFF2-40B4-BE49-F238E27FC236}">
                <a16:creationId xmlns:a16="http://schemas.microsoft.com/office/drawing/2014/main" id="{6CF5BCEF-B6C4-8680-0BC8-75A5213549B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49414" y="1988840"/>
            <a:ext cx="914400" cy="914400"/>
          </a:xfrm>
          <a:prstGeom prst="rect">
            <a:avLst/>
          </a:prstGeom>
        </p:spPr>
      </p:pic>
      <p:pic>
        <p:nvPicPr>
          <p:cNvPr id="19" name="Grafik 18" descr="Server Silhouette">
            <a:extLst>
              <a:ext uri="{FF2B5EF4-FFF2-40B4-BE49-F238E27FC236}">
                <a16:creationId xmlns:a16="http://schemas.microsoft.com/office/drawing/2014/main" id="{B0A09E19-42CE-0CF4-FC54-EB320BB006A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829534" y="2022136"/>
            <a:ext cx="914400" cy="914400"/>
          </a:xfrm>
          <a:prstGeom prst="rect">
            <a:avLst/>
          </a:prstGeom>
        </p:spPr>
      </p:pic>
      <p:sp>
        <p:nvSpPr>
          <p:cNvPr id="20" name="Textfeld 19">
            <a:extLst>
              <a:ext uri="{FF2B5EF4-FFF2-40B4-BE49-F238E27FC236}">
                <a16:creationId xmlns:a16="http://schemas.microsoft.com/office/drawing/2014/main" id="{FEB6DB2A-D31B-10F5-D242-F252C4124A6A}"/>
              </a:ext>
            </a:extLst>
          </p:cNvPr>
          <p:cNvSpPr txBox="1"/>
          <p:nvPr/>
        </p:nvSpPr>
        <p:spPr>
          <a:xfrm>
            <a:off x="6911147" y="3027390"/>
            <a:ext cx="3649349"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dirty="0">
                <a:latin typeface="Arial" pitchFamily="34" charset="0"/>
              </a:rPr>
              <a:t>Major advancements in the fields of AI and NLP</a:t>
            </a:r>
          </a:p>
        </p:txBody>
      </p:sp>
      <p:pic>
        <p:nvPicPr>
          <p:cNvPr id="22" name="Grafik 21" descr="Aufwärtstrend mit einfarbiger Füllung">
            <a:extLst>
              <a:ext uri="{FF2B5EF4-FFF2-40B4-BE49-F238E27FC236}">
                <a16:creationId xmlns:a16="http://schemas.microsoft.com/office/drawing/2014/main" id="{B737BDFB-A242-4A4B-10A5-7EA1690B2E5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278621" y="3810744"/>
            <a:ext cx="914400" cy="914400"/>
          </a:xfrm>
          <a:prstGeom prst="rect">
            <a:avLst/>
          </a:prstGeom>
        </p:spPr>
      </p:pic>
      <p:pic>
        <p:nvPicPr>
          <p:cNvPr id="24" name="Grafik 23" descr="Abwärtstrend-Diagramm mit einfarbiger Füllung">
            <a:extLst>
              <a:ext uri="{FF2B5EF4-FFF2-40B4-BE49-F238E27FC236}">
                <a16:creationId xmlns:a16="http://schemas.microsoft.com/office/drawing/2014/main" id="{3545AF00-D404-EE93-3AF4-C7763E20272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707537" y="3810744"/>
            <a:ext cx="914400" cy="914400"/>
          </a:xfrm>
          <a:prstGeom prst="rect">
            <a:avLst/>
          </a:prstGeom>
        </p:spPr>
      </p:pic>
      <p:sp>
        <p:nvSpPr>
          <p:cNvPr id="7" name="Rechteck 6">
            <a:extLst>
              <a:ext uri="{FF2B5EF4-FFF2-40B4-BE49-F238E27FC236}">
                <a16:creationId xmlns:a16="http://schemas.microsoft.com/office/drawing/2014/main" id="{4294A8C9-F1DA-0FFE-D0CA-D89F13E6FED8}"/>
              </a:ext>
            </a:extLst>
          </p:cNvPr>
          <p:cNvSpPr/>
          <p:nvPr/>
        </p:nvSpPr>
        <p:spPr bwMode="auto">
          <a:xfrm>
            <a:off x="983432" y="5373216"/>
            <a:ext cx="4248471"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atin typeface="Arial" pitchFamily="34" charset="0"/>
              </a:rPr>
              <a:t>WHO: Shortfall of 10 million healthcare workers worldwide in 2030</a:t>
            </a:r>
          </a:p>
        </p:txBody>
      </p:sp>
      <p:sp>
        <p:nvSpPr>
          <p:cNvPr id="8" name="Rechteck 7">
            <a:extLst>
              <a:ext uri="{FF2B5EF4-FFF2-40B4-BE49-F238E27FC236}">
                <a16:creationId xmlns:a16="http://schemas.microsoft.com/office/drawing/2014/main" id="{98234B9E-2B7E-7A46-EECC-4C2E9C1AE838}"/>
              </a:ext>
            </a:extLst>
          </p:cNvPr>
          <p:cNvSpPr/>
          <p:nvPr/>
        </p:nvSpPr>
        <p:spPr bwMode="auto">
          <a:xfrm>
            <a:off x="6816081" y="5373216"/>
            <a:ext cx="4248471"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atin typeface="Arial" pitchFamily="34" charset="0"/>
              </a:rPr>
              <a:t>Utilize modern technology in this sector</a:t>
            </a:r>
          </a:p>
        </p:txBody>
      </p:sp>
      <p:sp>
        <p:nvSpPr>
          <p:cNvPr id="10" name="Pfeil nach rechts 9">
            <a:extLst>
              <a:ext uri="{FF2B5EF4-FFF2-40B4-BE49-F238E27FC236}">
                <a16:creationId xmlns:a16="http://schemas.microsoft.com/office/drawing/2014/main" id="{E943B99B-5B8E-B5EA-2DE6-84820AF44E4F}"/>
              </a:ext>
            </a:extLst>
          </p:cNvPr>
          <p:cNvSpPr/>
          <p:nvPr/>
        </p:nvSpPr>
        <p:spPr bwMode="auto">
          <a:xfrm>
            <a:off x="5411246" y="5588793"/>
            <a:ext cx="1225491" cy="288925"/>
          </a:xfrm>
          <a:prstGeom prst="rightArrow">
            <a:avLst/>
          </a:prstGeom>
          <a:solidFill>
            <a:schemeClr val="accent3"/>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endParaRPr lang="en-US" dirty="0">
              <a:solidFill>
                <a:schemeClr val="tx1"/>
              </a:solidFill>
              <a:highlight>
                <a:srgbClr val="FFFF00"/>
              </a:highlight>
              <a:cs typeface="Arial" pitchFamily="34" charset="0"/>
            </a:endParaRPr>
          </a:p>
        </p:txBody>
      </p:sp>
      <p:cxnSp>
        <p:nvCxnSpPr>
          <p:cNvPr id="15" name="Gerade Verbindung 14">
            <a:extLst>
              <a:ext uri="{FF2B5EF4-FFF2-40B4-BE49-F238E27FC236}">
                <a16:creationId xmlns:a16="http://schemas.microsoft.com/office/drawing/2014/main" id="{06374075-9042-2F74-35CE-1E96A0CD456F}"/>
              </a:ext>
            </a:extLst>
          </p:cNvPr>
          <p:cNvCxnSpPr>
            <a:cxnSpLocks/>
          </p:cNvCxnSpPr>
          <p:nvPr/>
        </p:nvCxnSpPr>
        <p:spPr bwMode="auto">
          <a:xfrm flipH="1">
            <a:off x="6022462" y="1626085"/>
            <a:ext cx="1530" cy="3243075"/>
          </a:xfrm>
          <a:prstGeom prst="line">
            <a:avLst/>
          </a:prstGeom>
          <a:ln>
            <a:headEnd type="none" w="med" len="med"/>
            <a:tailEnd type="none"/>
          </a:ln>
        </p:spPr>
        <p:style>
          <a:lnRef idx="3">
            <a:schemeClr val="dk1"/>
          </a:lnRef>
          <a:fillRef idx="0">
            <a:schemeClr val="dk1"/>
          </a:fillRef>
          <a:effectRef idx="2">
            <a:schemeClr val="dk1"/>
          </a:effectRef>
          <a:fontRef idx="minor">
            <a:schemeClr val="tx1"/>
          </a:fontRef>
        </p:style>
      </p:cxnSp>
      <p:sp>
        <p:nvSpPr>
          <p:cNvPr id="16" name="Rechteck 15">
            <a:extLst>
              <a:ext uri="{FF2B5EF4-FFF2-40B4-BE49-F238E27FC236}">
                <a16:creationId xmlns:a16="http://schemas.microsoft.com/office/drawing/2014/main" id="{A5BBD3FB-08FB-CD65-9979-1D2BCF88892C}"/>
              </a:ext>
            </a:extLst>
          </p:cNvPr>
          <p:cNvSpPr/>
          <p:nvPr/>
        </p:nvSpPr>
        <p:spPr>
          <a:xfrm>
            <a:off x="332904" y="6309900"/>
            <a:ext cx="11524664" cy="215444"/>
          </a:xfrm>
          <a:prstGeom prst="rect">
            <a:avLst/>
          </a:prstGeom>
        </p:spPr>
        <p:txBody>
          <a:bodyPr wrap="square" rIns="0">
            <a:spAutoFit/>
          </a:bodyPr>
          <a:lstStyle/>
          <a:p>
            <a:pPr algn="r"/>
            <a:r>
              <a:rPr lang="en-US" sz="800" i="1" dirty="0">
                <a:solidFill>
                  <a:srgbClr val="000000"/>
                </a:solidFill>
                <a:latin typeface="Arial"/>
              </a:rPr>
              <a:t>WHO - Healthcare staff shortage (</a:t>
            </a:r>
            <a:r>
              <a:rPr lang="en-US" sz="800" kern="0" dirty="0">
                <a:hlinkClick r:id="rId14"/>
              </a:rPr>
              <a:t>https://www.who.int/health-topics/health-workforce/</a:t>
            </a:r>
            <a:r>
              <a:rPr lang="en-US" sz="800" i="1" dirty="0">
                <a:solidFill>
                  <a:srgbClr val="000000"/>
                </a:solidFill>
                <a:latin typeface="Arial"/>
              </a:rPr>
              <a:t>)</a:t>
            </a:r>
          </a:p>
        </p:txBody>
      </p:sp>
    </p:spTree>
    <p:extLst>
      <p:ext uri="{BB962C8B-B14F-4D97-AF65-F5344CB8AC3E}">
        <p14:creationId xmlns:p14="http://schemas.microsoft.com/office/powerpoint/2010/main" val="3214385044"/>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9B40D0D-2495-2961-F106-66F29AB8B075}"/>
              </a:ext>
            </a:extLst>
          </p:cNvPr>
          <p:cNvSpPr>
            <a:spLocks noGrp="1"/>
          </p:cNvSpPr>
          <p:nvPr>
            <p:ph idx="1"/>
          </p:nvPr>
        </p:nvSpPr>
        <p:spPr>
          <a:xfrm>
            <a:off x="334435" y="3068960"/>
            <a:ext cx="11523135" cy="3312791"/>
          </a:xfrm>
        </p:spPr>
        <p:txBody>
          <a:bodyPr/>
          <a:lstStyle/>
          <a:p>
            <a:pPr algn="ctr"/>
            <a:r>
              <a:rPr lang="en-US" sz="2800" b="1" dirty="0">
                <a:solidFill>
                  <a:srgbClr val="0065BD"/>
                </a:solidFill>
              </a:rPr>
              <a:t>Appendix</a:t>
            </a:r>
            <a:endParaRPr lang="en-US" b="1" dirty="0">
              <a:solidFill>
                <a:srgbClr val="0065BD"/>
              </a:solidFill>
            </a:endParaRPr>
          </a:p>
        </p:txBody>
      </p:sp>
      <p:sp>
        <p:nvSpPr>
          <p:cNvPr id="3" name="Titel 2">
            <a:extLst>
              <a:ext uri="{FF2B5EF4-FFF2-40B4-BE49-F238E27FC236}">
                <a16:creationId xmlns:a16="http://schemas.microsoft.com/office/drawing/2014/main" id="{80EBA389-402D-CB87-A658-88B30742DA6C}"/>
              </a:ext>
            </a:extLst>
          </p:cNvPr>
          <p:cNvSpPr>
            <a:spLocks noGrp="1"/>
          </p:cNvSpPr>
          <p:nvPr>
            <p:ph type="title"/>
          </p:nvPr>
        </p:nvSpPr>
        <p:spPr/>
        <p:txBody>
          <a:bodyPr/>
          <a:lstStyle/>
          <a:p>
            <a:endParaRPr lang="en-US" dirty="0"/>
          </a:p>
        </p:txBody>
      </p:sp>
      <p:sp>
        <p:nvSpPr>
          <p:cNvPr id="4" name="Datumsplatzhalter 3">
            <a:extLst>
              <a:ext uri="{FF2B5EF4-FFF2-40B4-BE49-F238E27FC236}">
                <a16:creationId xmlns:a16="http://schemas.microsoft.com/office/drawing/2014/main" id="{42413101-A829-D928-A776-C6A6D86D6760}"/>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A9E161C3-9D82-F324-F8C0-CCB6530644F4}"/>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D94E5267-A2A4-4BF0-CC38-CDA956EC9646}"/>
              </a:ext>
            </a:extLst>
          </p:cNvPr>
          <p:cNvSpPr>
            <a:spLocks noGrp="1"/>
          </p:cNvSpPr>
          <p:nvPr>
            <p:ph type="sldNum" sz="quarter" idx="12"/>
          </p:nvPr>
        </p:nvSpPr>
        <p:spPr/>
        <p:txBody>
          <a:bodyPr/>
          <a:lstStyle/>
          <a:p>
            <a:pPr>
              <a:defRPr/>
            </a:pPr>
            <a:fld id="{E201E5CB-5EE0-4EA4-87FF-7D8A79A61969}" type="slidenum">
              <a:rPr lang="de-DE" smtClean="0"/>
              <a:pPr>
                <a:defRPr/>
              </a:pPr>
              <a:t>30</a:t>
            </a:fld>
            <a:endParaRPr lang="de-DE" dirty="0"/>
          </a:p>
        </p:txBody>
      </p:sp>
    </p:spTree>
    <p:extLst>
      <p:ext uri="{BB962C8B-B14F-4D97-AF65-F5344CB8AC3E}">
        <p14:creationId xmlns:p14="http://schemas.microsoft.com/office/powerpoint/2010/main" val="4235045695"/>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BA610BD-48B1-220C-1E06-8FD75867BB26}"/>
              </a:ext>
            </a:extLst>
          </p:cNvPr>
          <p:cNvSpPr>
            <a:spLocks noGrp="1"/>
          </p:cNvSpPr>
          <p:nvPr>
            <p:ph idx="1"/>
          </p:nvPr>
        </p:nvSpPr>
        <p:spPr>
          <a:xfrm>
            <a:off x="332902" y="908720"/>
            <a:ext cx="11523135" cy="2463954"/>
          </a:xfrm>
        </p:spPr>
        <p:txBody>
          <a:bodyPr>
            <a:normAutofit/>
          </a:bodyPr>
          <a:lstStyle/>
          <a:p>
            <a:pPr marL="285750" indent="-285750" algn="ctr">
              <a:lnSpc>
                <a:spcPct val="150000"/>
              </a:lnSpc>
              <a:buFont typeface="Wingdings" pitchFamily="2" charset="2"/>
              <a:buChar char="à"/>
            </a:pPr>
            <a:r>
              <a:rPr lang="en-US" dirty="0">
                <a:latin typeface="Arial" panose="020B0604020202020204" pitchFamily="34" charset="0"/>
                <a:cs typeface="Arial" panose="020B0604020202020204" pitchFamily="34" charset="0"/>
              </a:rPr>
              <a:t>Potential for a </a:t>
            </a:r>
            <a:r>
              <a:rPr lang="en-US" b="1" dirty="0">
                <a:latin typeface="Arial" panose="020B0604020202020204" pitchFamily="34" charset="0"/>
                <a:cs typeface="Arial" panose="020B0604020202020204" pitchFamily="34" charset="0"/>
              </a:rPr>
              <a:t>conversational agent</a:t>
            </a:r>
            <a:r>
              <a:rPr lang="en-US" dirty="0">
                <a:latin typeface="Arial" panose="020B0604020202020204" pitchFamily="34" charset="0"/>
                <a:cs typeface="Arial" panose="020B0604020202020204" pitchFamily="34" charset="0"/>
              </a:rPr>
              <a:t> (CA) to aid with daily tasks in the geriatric care domain</a:t>
            </a:r>
          </a:p>
          <a:p>
            <a:pPr marL="285750" indent="-285750" algn="ctr">
              <a:lnSpc>
                <a:spcPct val="150000"/>
              </a:lnSpc>
              <a:buFont typeface="Wingdings" pitchFamily="2" charset="2"/>
              <a:buChar char="à"/>
            </a:pPr>
            <a:r>
              <a:rPr lang="en-US" dirty="0">
                <a:latin typeface="Arial" panose="020B0604020202020204" pitchFamily="34" charset="0"/>
                <a:cs typeface="Arial" panose="020B0604020202020204" pitchFamily="34" charset="0"/>
              </a:rPr>
              <a:t>Conversational interfaces require very </a:t>
            </a:r>
            <a:r>
              <a:rPr lang="en-US" b="1" dirty="0">
                <a:latin typeface="Arial" panose="020B0604020202020204" pitchFamily="34" charset="0"/>
                <a:cs typeface="Arial" panose="020B0604020202020204" pitchFamily="34" charset="0"/>
              </a:rPr>
              <a:t>little technical know-how</a:t>
            </a:r>
            <a:r>
              <a:rPr lang="en-US" dirty="0">
                <a:latin typeface="Arial" panose="020B0604020202020204" pitchFamily="34" charset="0"/>
                <a:cs typeface="Arial" panose="020B0604020202020204" pitchFamily="34" charset="0"/>
              </a:rPr>
              <a:t> to operate them</a:t>
            </a:r>
          </a:p>
          <a:p>
            <a:pPr marL="285750" indent="-285750" algn="ctr">
              <a:lnSpc>
                <a:spcPct val="150000"/>
              </a:lnSpc>
              <a:buFont typeface="Wingdings" pitchFamily="2" charset="2"/>
              <a:buChar char="à"/>
            </a:pPr>
            <a:r>
              <a:rPr lang="en-US" b="1" dirty="0">
                <a:latin typeface="Arial" panose="020B0604020202020204" pitchFamily="34" charset="0"/>
                <a:cs typeface="Arial" panose="020B0604020202020204" pitchFamily="34" charset="0"/>
              </a:rPr>
              <a:t>Fitting technology</a:t>
            </a:r>
            <a:r>
              <a:rPr lang="en-US" dirty="0">
                <a:latin typeface="Arial" panose="020B0604020202020204" pitchFamily="34" charset="0"/>
                <a:cs typeface="Arial" panose="020B0604020202020204" pitchFamily="34" charset="0"/>
              </a:rPr>
              <a:t> for the discussed application domain</a:t>
            </a:r>
          </a:p>
          <a:p>
            <a:pPr marL="285750" indent="-285750" algn="ctr">
              <a:lnSpc>
                <a:spcPct val="150000"/>
              </a:lnSpc>
              <a:buFont typeface="Wingdings" pitchFamily="2" charset="2"/>
              <a:buChar char="à"/>
            </a:pPr>
            <a:r>
              <a:rPr lang="en-US" dirty="0">
                <a:latin typeface="Arial" panose="020B0604020202020204" pitchFamily="34" charset="0"/>
                <a:cs typeface="Arial" panose="020B0604020202020204" pitchFamily="34" charset="0"/>
              </a:rPr>
              <a:t>Lack of scientific studies (elderly community + CAs)</a:t>
            </a:r>
          </a:p>
          <a:p>
            <a:pPr marL="285750" indent="-285750" algn="ctr">
              <a:lnSpc>
                <a:spcPct val="150000"/>
              </a:lnSpc>
              <a:buFont typeface="Wingdings" pitchFamily="2" charset="2"/>
              <a:buChar char="à"/>
            </a:pPr>
            <a:endParaRPr lang="en-US" dirty="0">
              <a:latin typeface="Arial" panose="020B0604020202020204" pitchFamily="34" charset="0"/>
              <a:cs typeface="Arial" panose="020B0604020202020204" pitchFamily="34" charset="0"/>
            </a:endParaRPr>
          </a:p>
        </p:txBody>
      </p:sp>
      <p:sp>
        <p:nvSpPr>
          <p:cNvPr id="3" name="Titel 2">
            <a:extLst>
              <a:ext uri="{FF2B5EF4-FFF2-40B4-BE49-F238E27FC236}">
                <a16:creationId xmlns:a16="http://schemas.microsoft.com/office/drawing/2014/main" id="{029F7167-ADA8-F684-E3DB-BA27A4C65614}"/>
              </a:ext>
            </a:extLst>
          </p:cNvPr>
          <p:cNvSpPr>
            <a:spLocks noGrp="1"/>
          </p:cNvSpPr>
          <p:nvPr>
            <p:ph type="title"/>
          </p:nvPr>
        </p:nvSpPr>
        <p:spPr/>
        <p:txBody>
          <a:bodyPr/>
          <a:lstStyle/>
          <a:p>
            <a:r>
              <a:rPr lang="en-US" dirty="0"/>
              <a:t>Motivation</a:t>
            </a:r>
          </a:p>
        </p:txBody>
      </p:sp>
      <p:sp>
        <p:nvSpPr>
          <p:cNvPr id="4" name="Datumsplatzhalter 3">
            <a:extLst>
              <a:ext uri="{FF2B5EF4-FFF2-40B4-BE49-F238E27FC236}">
                <a16:creationId xmlns:a16="http://schemas.microsoft.com/office/drawing/2014/main" id="{C134D9CF-5D42-C5D8-E4D6-63F4A2DA7881}"/>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CFD9872C-0E3C-F3FB-0445-61AFAE996DA3}"/>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EFFAC9DA-2E73-4095-5DB0-7D10F442BDF0}"/>
              </a:ext>
            </a:extLst>
          </p:cNvPr>
          <p:cNvSpPr>
            <a:spLocks noGrp="1"/>
          </p:cNvSpPr>
          <p:nvPr>
            <p:ph type="sldNum" sz="quarter" idx="12"/>
          </p:nvPr>
        </p:nvSpPr>
        <p:spPr/>
        <p:txBody>
          <a:bodyPr/>
          <a:lstStyle/>
          <a:p>
            <a:pPr>
              <a:defRPr/>
            </a:pPr>
            <a:fld id="{E201E5CB-5EE0-4EA4-87FF-7D8A79A61969}" type="slidenum">
              <a:rPr lang="de-DE" smtClean="0"/>
              <a:pPr>
                <a:defRPr/>
              </a:pPr>
              <a:t>31</a:t>
            </a:fld>
            <a:endParaRPr lang="de-DE" dirty="0"/>
          </a:p>
        </p:txBody>
      </p:sp>
      <p:pic>
        <p:nvPicPr>
          <p:cNvPr id="9" name="Grafik 8" descr="Chat mit einfarbiger Füllung">
            <a:extLst>
              <a:ext uri="{FF2B5EF4-FFF2-40B4-BE49-F238E27FC236}">
                <a16:creationId xmlns:a16="http://schemas.microsoft.com/office/drawing/2014/main" id="{31BD9546-3DC8-0FCE-2751-3484E7425FA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31504" y="3747436"/>
            <a:ext cx="914400" cy="914400"/>
          </a:xfrm>
          <a:prstGeom prst="rect">
            <a:avLst/>
          </a:prstGeom>
        </p:spPr>
      </p:pic>
      <p:pic>
        <p:nvPicPr>
          <p:cNvPr id="11" name="Grafik 10" descr="Sprache mit einfarbiger Füllung">
            <a:extLst>
              <a:ext uri="{FF2B5EF4-FFF2-40B4-BE49-F238E27FC236}">
                <a16:creationId xmlns:a16="http://schemas.microsoft.com/office/drawing/2014/main" id="{C41ED1C2-F0EB-16F1-569D-F11A9DACE7F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631504" y="4679190"/>
            <a:ext cx="914400" cy="914400"/>
          </a:xfrm>
          <a:prstGeom prst="rect">
            <a:avLst/>
          </a:prstGeom>
        </p:spPr>
      </p:pic>
      <p:sp>
        <p:nvSpPr>
          <p:cNvPr id="12" name="Inhaltsplatzhalter 1">
            <a:extLst>
              <a:ext uri="{FF2B5EF4-FFF2-40B4-BE49-F238E27FC236}">
                <a16:creationId xmlns:a16="http://schemas.microsoft.com/office/drawing/2014/main" id="{CDFC4B5D-5709-BFF2-64FC-E4EBE8773744}"/>
              </a:ext>
            </a:extLst>
          </p:cNvPr>
          <p:cNvSpPr txBox="1">
            <a:spLocks/>
          </p:cNvSpPr>
          <p:nvPr/>
        </p:nvSpPr>
        <p:spPr bwMode="auto">
          <a:xfrm>
            <a:off x="191344" y="3272123"/>
            <a:ext cx="2434752" cy="475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0" indent="0" algn="ctr"/>
            <a:r>
              <a:rPr lang="en-US" b="1" kern="0" dirty="0">
                <a:sym typeface="Wingdings" pitchFamily="2" charset="2"/>
              </a:rPr>
              <a:t>Types of CAs:</a:t>
            </a:r>
          </a:p>
          <a:p>
            <a:pPr marL="285750" indent="-285750" algn="ctr">
              <a:buFont typeface="Arial" panose="020B0604020202020204" pitchFamily="34" charset="0"/>
              <a:buChar char="•"/>
            </a:pPr>
            <a:endParaRPr lang="en-US" kern="0" dirty="0"/>
          </a:p>
        </p:txBody>
      </p:sp>
      <p:pic>
        <p:nvPicPr>
          <p:cNvPr id="14" name="Grafik 13" descr="Benutzer mit einfarbiger Füllung">
            <a:extLst>
              <a:ext uri="{FF2B5EF4-FFF2-40B4-BE49-F238E27FC236}">
                <a16:creationId xmlns:a16="http://schemas.microsoft.com/office/drawing/2014/main" id="{B6B6368C-83E4-4F16-5E54-D8626473D83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31504" y="5610944"/>
            <a:ext cx="914400" cy="914400"/>
          </a:xfrm>
          <a:prstGeom prst="rect">
            <a:avLst/>
          </a:prstGeom>
        </p:spPr>
      </p:pic>
      <p:sp>
        <p:nvSpPr>
          <p:cNvPr id="15" name="Textfeld 14">
            <a:extLst>
              <a:ext uri="{FF2B5EF4-FFF2-40B4-BE49-F238E27FC236}">
                <a16:creationId xmlns:a16="http://schemas.microsoft.com/office/drawing/2014/main" id="{26A90575-9AAE-15D9-673D-98FB1DD69F59}"/>
              </a:ext>
            </a:extLst>
          </p:cNvPr>
          <p:cNvSpPr txBox="1"/>
          <p:nvPr/>
        </p:nvSpPr>
        <p:spPr>
          <a:xfrm>
            <a:off x="2999656" y="4019970"/>
            <a:ext cx="7366184"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Text-Based: Conversations in the form typed chat messages (Chatbot)</a:t>
            </a:r>
          </a:p>
        </p:txBody>
      </p:sp>
      <p:sp>
        <p:nvSpPr>
          <p:cNvPr id="16" name="Textfeld 15">
            <a:extLst>
              <a:ext uri="{FF2B5EF4-FFF2-40B4-BE49-F238E27FC236}">
                <a16:creationId xmlns:a16="http://schemas.microsoft.com/office/drawing/2014/main" id="{82DCDCE9-D9B2-4C2E-2F19-1EF3AF3424FB}"/>
              </a:ext>
            </a:extLst>
          </p:cNvPr>
          <p:cNvSpPr txBox="1"/>
          <p:nvPr/>
        </p:nvSpPr>
        <p:spPr>
          <a:xfrm>
            <a:off x="2999656" y="4951724"/>
            <a:ext cx="828951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Voice-Based: Conversations in spoken natural language with a synthetic voice</a:t>
            </a:r>
          </a:p>
        </p:txBody>
      </p:sp>
      <p:sp>
        <p:nvSpPr>
          <p:cNvPr id="17" name="Textfeld 16">
            <a:extLst>
              <a:ext uri="{FF2B5EF4-FFF2-40B4-BE49-F238E27FC236}">
                <a16:creationId xmlns:a16="http://schemas.microsoft.com/office/drawing/2014/main" id="{D074C1B8-A8A2-725D-5C9F-97695F5658CB}"/>
              </a:ext>
            </a:extLst>
          </p:cNvPr>
          <p:cNvSpPr txBox="1"/>
          <p:nvPr/>
        </p:nvSpPr>
        <p:spPr>
          <a:xfrm>
            <a:off x="2999656" y="5885047"/>
            <a:ext cx="717375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Embodied: Conversations with a physically/digitally embodied agent </a:t>
            </a:r>
          </a:p>
        </p:txBody>
      </p:sp>
      <p:sp>
        <p:nvSpPr>
          <p:cNvPr id="19" name="Textfeld 18">
            <a:extLst>
              <a:ext uri="{FF2B5EF4-FFF2-40B4-BE49-F238E27FC236}">
                <a16:creationId xmlns:a16="http://schemas.microsoft.com/office/drawing/2014/main" id="{92F37251-83F0-EE16-6E5C-70801A471BF1}"/>
              </a:ext>
            </a:extLst>
          </p:cNvPr>
          <p:cNvSpPr txBox="1"/>
          <p:nvPr/>
        </p:nvSpPr>
        <p:spPr>
          <a:xfrm>
            <a:off x="1271464" y="1702660"/>
            <a:ext cx="248786"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 </a:t>
            </a:r>
          </a:p>
        </p:txBody>
      </p:sp>
      <p:sp>
        <p:nvSpPr>
          <p:cNvPr id="20" name="Ring 19">
            <a:extLst>
              <a:ext uri="{FF2B5EF4-FFF2-40B4-BE49-F238E27FC236}">
                <a16:creationId xmlns:a16="http://schemas.microsoft.com/office/drawing/2014/main" id="{AE28F4FF-1714-5764-68CD-E0448F573808}"/>
              </a:ext>
            </a:extLst>
          </p:cNvPr>
          <p:cNvSpPr/>
          <p:nvPr/>
        </p:nvSpPr>
        <p:spPr bwMode="auto">
          <a:xfrm>
            <a:off x="767408" y="4518336"/>
            <a:ext cx="10979487" cy="1237625"/>
          </a:xfrm>
          <a:prstGeom prst="donut">
            <a:avLst>
              <a:gd name="adj" fmla="val 6065"/>
            </a:avLst>
          </a:prstGeom>
          <a:solidFill>
            <a:schemeClr val="accent6"/>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21" name="Rechteckige Legende 20">
            <a:extLst>
              <a:ext uri="{FF2B5EF4-FFF2-40B4-BE49-F238E27FC236}">
                <a16:creationId xmlns:a16="http://schemas.microsoft.com/office/drawing/2014/main" id="{CD8884CF-97A5-A848-4A58-CC10388F301B}"/>
              </a:ext>
            </a:extLst>
          </p:cNvPr>
          <p:cNvSpPr/>
          <p:nvPr/>
        </p:nvSpPr>
        <p:spPr bwMode="auto">
          <a:xfrm>
            <a:off x="10560496" y="4000915"/>
            <a:ext cx="1080120" cy="630271"/>
          </a:xfrm>
          <a:prstGeom prst="wedgeRectCallout">
            <a:avLst>
              <a:gd name="adj1" fmla="val -20833"/>
              <a:gd name="adj2" fmla="val 80475"/>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sz="1400" b="1" dirty="0">
                <a:solidFill>
                  <a:schemeClr val="bg1"/>
                </a:solidFill>
                <a:cs typeface="Arial" pitchFamily="34" charset="0"/>
              </a:rPr>
              <a:t>Focus of this work</a:t>
            </a:r>
          </a:p>
        </p:txBody>
      </p:sp>
    </p:spTree>
    <p:extLst>
      <p:ext uri="{BB962C8B-B14F-4D97-AF65-F5344CB8AC3E}">
        <p14:creationId xmlns:p14="http://schemas.microsoft.com/office/powerpoint/2010/main" val="3790295200"/>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FD9FA4F-1882-5FD6-F6BA-B529B7AC8E37}"/>
              </a:ext>
            </a:extLst>
          </p:cNvPr>
          <p:cNvSpPr>
            <a:spLocks noGrp="1"/>
          </p:cNvSpPr>
          <p:nvPr>
            <p:ph type="title"/>
          </p:nvPr>
        </p:nvSpPr>
        <p:spPr/>
        <p:txBody>
          <a:bodyPr/>
          <a:lstStyle/>
          <a:p>
            <a:r>
              <a:rPr lang="en-US" dirty="0"/>
              <a:t>ALPHA Architecture</a:t>
            </a:r>
          </a:p>
        </p:txBody>
      </p:sp>
      <p:sp>
        <p:nvSpPr>
          <p:cNvPr id="4" name="Datumsplatzhalter 3">
            <a:extLst>
              <a:ext uri="{FF2B5EF4-FFF2-40B4-BE49-F238E27FC236}">
                <a16:creationId xmlns:a16="http://schemas.microsoft.com/office/drawing/2014/main" id="{AF1E8BF2-D280-3AA3-FC43-545C9415B3D2}"/>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995B180A-69B4-A67C-B0F3-4EE16D7B373C}"/>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06ACB8A0-CFB1-20E4-F178-7EAF4695200D}"/>
              </a:ext>
            </a:extLst>
          </p:cNvPr>
          <p:cNvSpPr>
            <a:spLocks noGrp="1"/>
          </p:cNvSpPr>
          <p:nvPr>
            <p:ph type="sldNum" sz="quarter" idx="12"/>
          </p:nvPr>
        </p:nvSpPr>
        <p:spPr/>
        <p:txBody>
          <a:bodyPr/>
          <a:lstStyle/>
          <a:p>
            <a:pPr>
              <a:defRPr/>
            </a:pPr>
            <a:fld id="{E201E5CB-5EE0-4EA4-87FF-7D8A79A61969}" type="slidenum">
              <a:rPr lang="de-DE" smtClean="0"/>
              <a:pPr>
                <a:defRPr/>
              </a:pPr>
              <a:t>32</a:t>
            </a:fld>
            <a:endParaRPr lang="de-DE" dirty="0"/>
          </a:p>
        </p:txBody>
      </p:sp>
      <p:pic>
        <p:nvPicPr>
          <p:cNvPr id="7" name="Inhaltsplatzhalter 12" descr="Ein Bild, das Text, Screenshot, Schrift, Diagramm enthält.&#10;&#10;Automatisch generierte Beschreibung">
            <a:extLst>
              <a:ext uri="{FF2B5EF4-FFF2-40B4-BE49-F238E27FC236}">
                <a16:creationId xmlns:a16="http://schemas.microsoft.com/office/drawing/2014/main" id="{7F2EA3DE-4A63-DC25-82BC-6EB321601F5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8108" y="981075"/>
            <a:ext cx="9235784" cy="5400675"/>
          </a:xfrm>
        </p:spPr>
      </p:pic>
    </p:spTree>
    <p:extLst>
      <p:ext uri="{BB962C8B-B14F-4D97-AF65-F5344CB8AC3E}">
        <p14:creationId xmlns:p14="http://schemas.microsoft.com/office/powerpoint/2010/main" val="4107787870"/>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DEB87864-7344-7B66-D070-68F33E2FBDBD}"/>
              </a:ext>
            </a:extLst>
          </p:cNvPr>
          <p:cNvSpPr>
            <a:spLocks noGrp="1"/>
          </p:cNvSpPr>
          <p:nvPr>
            <p:ph type="title"/>
          </p:nvPr>
        </p:nvSpPr>
        <p:spPr/>
        <p:txBody>
          <a:bodyPr/>
          <a:lstStyle/>
          <a:p>
            <a:r>
              <a:rPr lang="en-US" dirty="0"/>
              <a:t>Literature Analysis</a:t>
            </a:r>
          </a:p>
        </p:txBody>
      </p:sp>
      <p:sp>
        <p:nvSpPr>
          <p:cNvPr id="4" name="Datumsplatzhalter 3">
            <a:extLst>
              <a:ext uri="{FF2B5EF4-FFF2-40B4-BE49-F238E27FC236}">
                <a16:creationId xmlns:a16="http://schemas.microsoft.com/office/drawing/2014/main" id="{5D08769D-9E17-771D-44AB-E45EFD70EBC1}"/>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3318090-1A2E-DB55-9026-706540596E8F}"/>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486FEE75-D40D-197B-6CEE-59C8439757CE}"/>
              </a:ext>
            </a:extLst>
          </p:cNvPr>
          <p:cNvSpPr>
            <a:spLocks noGrp="1"/>
          </p:cNvSpPr>
          <p:nvPr>
            <p:ph type="sldNum" sz="quarter" idx="12"/>
          </p:nvPr>
        </p:nvSpPr>
        <p:spPr/>
        <p:txBody>
          <a:bodyPr/>
          <a:lstStyle/>
          <a:p>
            <a:pPr>
              <a:defRPr/>
            </a:pPr>
            <a:fld id="{E201E5CB-5EE0-4EA4-87FF-7D8A79A61969}" type="slidenum">
              <a:rPr lang="de-DE" smtClean="0"/>
              <a:pPr>
                <a:defRPr/>
              </a:pPr>
              <a:t>33</a:t>
            </a:fld>
            <a:endParaRPr lang="de-DE" dirty="0"/>
          </a:p>
        </p:txBody>
      </p:sp>
      <p:sp>
        <p:nvSpPr>
          <p:cNvPr id="9" name="Inhaltsplatzhalter 1">
            <a:extLst>
              <a:ext uri="{FF2B5EF4-FFF2-40B4-BE49-F238E27FC236}">
                <a16:creationId xmlns:a16="http://schemas.microsoft.com/office/drawing/2014/main" id="{211A3464-9902-6751-33D1-C57E4B9FC772}"/>
              </a:ext>
            </a:extLst>
          </p:cNvPr>
          <p:cNvSpPr txBox="1">
            <a:spLocks/>
          </p:cNvSpPr>
          <p:nvPr/>
        </p:nvSpPr>
        <p:spPr bwMode="auto">
          <a:xfrm>
            <a:off x="334435" y="1844824"/>
            <a:ext cx="11523135" cy="44119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285750" indent="-285750">
              <a:lnSpc>
                <a:spcPct val="150000"/>
              </a:lnSpc>
              <a:buFont typeface="Arial" panose="020B0604020202020204" pitchFamily="34" charset="0"/>
              <a:buChar char="•"/>
            </a:pPr>
            <a:r>
              <a:rPr lang="en-US" kern="0" dirty="0"/>
              <a:t>Search in: Title, Abstract, Keywords</a:t>
            </a:r>
          </a:p>
          <a:p>
            <a:pPr marL="285750" indent="-285750">
              <a:lnSpc>
                <a:spcPct val="150000"/>
              </a:lnSpc>
              <a:buFont typeface="Arial" panose="020B0604020202020204" pitchFamily="34" charset="0"/>
              <a:buChar char="•"/>
            </a:pPr>
            <a:r>
              <a:rPr lang="en-US" kern="0" dirty="0"/>
              <a:t>Full Search String:</a:t>
            </a:r>
          </a:p>
          <a:p>
            <a:pPr marL="642937" lvl="1" indent="-285750">
              <a:lnSpc>
                <a:spcPct val="150000"/>
              </a:lnSpc>
              <a:buFont typeface="Arial" panose="020B0604020202020204" pitchFamily="34" charset="0"/>
              <a:buChar char="•"/>
            </a:pPr>
            <a:r>
              <a:rPr lang="en-US" sz="1400" i="1" kern="0" dirty="0"/>
              <a:t>("Conversation Analytics" OR "Conversation Data" OR "Conversational Data" OR "Conversational Analytics" OR "Dialog Analysis" OR "Conversational Analysis" OR "Conversation Analysis" OR "Conversation Driven Development" OR "Conversational Dataset" OR "Dialogue Analysis" OR "Conversation Exploration") AND ("Chatbot" OR "Conversational Agent" OR "Chat bot" OR "</a:t>
            </a:r>
            <a:r>
              <a:rPr lang="en-US" sz="1400" i="1" kern="0" dirty="0" err="1"/>
              <a:t>Voicebot</a:t>
            </a:r>
            <a:r>
              <a:rPr lang="en-US" sz="1400" i="1" kern="0" dirty="0"/>
              <a:t>" OR "Voice bot" OR "Conversational Interface" OR "Dialog System" OR "Digital Assistant" OR "Virtual Assistant" OR "Conversational Assistant" OR "Voice Assistant" OR "Conversational System”)</a:t>
            </a:r>
          </a:p>
        </p:txBody>
      </p:sp>
    </p:spTree>
    <p:extLst>
      <p:ext uri="{BB962C8B-B14F-4D97-AF65-F5344CB8AC3E}">
        <p14:creationId xmlns:p14="http://schemas.microsoft.com/office/powerpoint/2010/main" val="348996307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D1A30DA-ABC5-E339-A71E-B3FCBF59D09A}"/>
              </a:ext>
            </a:extLst>
          </p:cNvPr>
          <p:cNvSpPr>
            <a:spLocks noGrp="1"/>
          </p:cNvSpPr>
          <p:nvPr>
            <p:ph idx="1"/>
          </p:nvPr>
        </p:nvSpPr>
        <p:spPr>
          <a:xfrm>
            <a:off x="334435" y="1628800"/>
            <a:ext cx="11523135" cy="561451"/>
          </a:xfrm>
        </p:spPr>
        <p:txBody>
          <a:bodyPr/>
          <a:lstStyle/>
          <a:p>
            <a:pPr marL="285750" indent="-285750">
              <a:lnSpc>
                <a:spcPct val="150000"/>
              </a:lnSpc>
              <a:buFont typeface="Arial" panose="020B0604020202020204" pitchFamily="34" charset="0"/>
              <a:buChar char="•"/>
            </a:pPr>
            <a:r>
              <a:rPr lang="en-US" dirty="0"/>
              <a:t>Question Catalog: Loose orientation for questions to be asked; split into two parts</a:t>
            </a:r>
          </a:p>
        </p:txBody>
      </p:sp>
      <p:sp>
        <p:nvSpPr>
          <p:cNvPr id="4" name="Datumsplatzhalter 3">
            <a:extLst>
              <a:ext uri="{FF2B5EF4-FFF2-40B4-BE49-F238E27FC236}">
                <a16:creationId xmlns:a16="http://schemas.microsoft.com/office/drawing/2014/main" id="{5D08769D-9E17-771D-44AB-E45EFD70EBC1}"/>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3318090-1A2E-DB55-9026-706540596E8F}"/>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486FEE75-D40D-197B-6CEE-59C8439757CE}"/>
              </a:ext>
            </a:extLst>
          </p:cNvPr>
          <p:cNvSpPr>
            <a:spLocks noGrp="1"/>
          </p:cNvSpPr>
          <p:nvPr>
            <p:ph type="sldNum" sz="quarter" idx="12"/>
          </p:nvPr>
        </p:nvSpPr>
        <p:spPr/>
        <p:txBody>
          <a:bodyPr/>
          <a:lstStyle/>
          <a:p>
            <a:pPr>
              <a:defRPr/>
            </a:pPr>
            <a:fld id="{E201E5CB-5EE0-4EA4-87FF-7D8A79A61969}" type="slidenum">
              <a:rPr lang="de-DE" smtClean="0"/>
              <a:pPr>
                <a:defRPr/>
              </a:pPr>
              <a:t>34</a:t>
            </a:fld>
            <a:endParaRPr lang="de-DE" dirty="0"/>
          </a:p>
        </p:txBody>
      </p:sp>
      <p:sp>
        <p:nvSpPr>
          <p:cNvPr id="7" name="Inhaltsplatzhalter 1">
            <a:extLst>
              <a:ext uri="{FF2B5EF4-FFF2-40B4-BE49-F238E27FC236}">
                <a16:creationId xmlns:a16="http://schemas.microsoft.com/office/drawing/2014/main" id="{5DD27007-C617-61BF-325E-C7F05933D129}"/>
              </a:ext>
            </a:extLst>
          </p:cNvPr>
          <p:cNvSpPr txBox="1">
            <a:spLocks/>
          </p:cNvSpPr>
          <p:nvPr/>
        </p:nvSpPr>
        <p:spPr bwMode="auto">
          <a:xfrm>
            <a:off x="335360" y="2363161"/>
            <a:ext cx="5729075" cy="31544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0" indent="0">
              <a:lnSpc>
                <a:spcPct val="150000"/>
              </a:lnSpc>
            </a:pPr>
            <a:r>
              <a:rPr lang="en-US" b="1" dirty="0"/>
              <a:t>Usage, analysis, and relevant metrics of log data:</a:t>
            </a:r>
          </a:p>
          <a:p>
            <a:pPr marL="642937" lvl="1" indent="-285750">
              <a:lnSpc>
                <a:spcPct val="150000"/>
              </a:lnSpc>
              <a:buFont typeface="Courier New" panose="02070309020205020404" pitchFamily="49" charset="0"/>
              <a:buChar char="o"/>
            </a:pPr>
            <a:r>
              <a:rPr lang="en-US" i="1" dirty="0"/>
              <a:t>Significance of user data?</a:t>
            </a:r>
          </a:p>
          <a:p>
            <a:pPr marL="642937" lvl="1" indent="-285750">
              <a:lnSpc>
                <a:spcPct val="150000"/>
              </a:lnSpc>
              <a:buFont typeface="Courier New" panose="02070309020205020404" pitchFamily="49" charset="0"/>
              <a:buChar char="o"/>
            </a:pPr>
            <a:r>
              <a:rPr lang="en-US" i="1" dirty="0"/>
              <a:t>Interesting metrics with reference to the user group?</a:t>
            </a:r>
          </a:p>
          <a:p>
            <a:pPr marL="642937" lvl="1" indent="-285750">
              <a:lnSpc>
                <a:spcPct val="150000"/>
              </a:lnSpc>
              <a:buFont typeface="Courier New" panose="02070309020205020404" pitchFamily="49" charset="0"/>
              <a:buChar char="o"/>
            </a:pPr>
            <a:r>
              <a:rPr lang="en-US" i="1" dirty="0"/>
              <a:t>Influence of user data on the ongoing development of ALPHA?</a:t>
            </a:r>
          </a:p>
          <a:p>
            <a:pPr marL="0" indent="0">
              <a:lnSpc>
                <a:spcPct val="150000"/>
              </a:lnSpc>
            </a:pPr>
            <a:endParaRPr lang="en-US" kern="0" dirty="0"/>
          </a:p>
        </p:txBody>
      </p:sp>
      <p:sp>
        <p:nvSpPr>
          <p:cNvPr id="8" name="Inhaltsplatzhalter 1">
            <a:extLst>
              <a:ext uri="{FF2B5EF4-FFF2-40B4-BE49-F238E27FC236}">
                <a16:creationId xmlns:a16="http://schemas.microsoft.com/office/drawing/2014/main" id="{02E94682-65BB-5FD2-2AC5-F9E91F3E7735}"/>
              </a:ext>
            </a:extLst>
          </p:cNvPr>
          <p:cNvSpPr txBox="1">
            <a:spLocks/>
          </p:cNvSpPr>
          <p:nvPr/>
        </p:nvSpPr>
        <p:spPr bwMode="auto">
          <a:xfrm>
            <a:off x="6127565" y="2363161"/>
            <a:ext cx="5729075" cy="31544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0" indent="0">
              <a:lnSpc>
                <a:spcPct val="150000"/>
              </a:lnSpc>
            </a:pPr>
            <a:r>
              <a:rPr lang="en-US" b="1" dirty="0"/>
              <a:t>Data visualization (development &amp; design):</a:t>
            </a:r>
          </a:p>
          <a:p>
            <a:pPr marL="642937" lvl="1" indent="-285750">
              <a:lnSpc>
                <a:spcPct val="150000"/>
              </a:lnSpc>
              <a:buFont typeface="Courier New" panose="02070309020205020404" pitchFamily="49" charset="0"/>
              <a:buChar char="o"/>
            </a:pPr>
            <a:r>
              <a:rPr lang="en-US" i="1" dirty="0"/>
              <a:t>What metrics require vivid visualizations?</a:t>
            </a:r>
          </a:p>
          <a:p>
            <a:pPr marL="642937" lvl="1" indent="-285750">
              <a:lnSpc>
                <a:spcPct val="150000"/>
              </a:lnSpc>
              <a:buFont typeface="Courier New" panose="02070309020205020404" pitchFamily="49" charset="0"/>
              <a:buChar char="o"/>
            </a:pPr>
            <a:r>
              <a:rPr lang="en-US" i="1" dirty="0"/>
              <a:t>What types of visualizations are most useful?</a:t>
            </a:r>
          </a:p>
          <a:p>
            <a:pPr marL="642937" lvl="1" indent="-285750">
              <a:lnSpc>
                <a:spcPct val="150000"/>
              </a:lnSpc>
              <a:buFont typeface="Courier New" panose="02070309020205020404" pitchFamily="49" charset="0"/>
              <a:buChar char="o"/>
            </a:pPr>
            <a:r>
              <a:rPr lang="en-US" i="1" dirty="0"/>
              <a:t>What interaction possibilities should be part of a data visualization application?</a:t>
            </a:r>
          </a:p>
          <a:p>
            <a:pPr marL="0" indent="0">
              <a:lnSpc>
                <a:spcPct val="150000"/>
              </a:lnSpc>
            </a:pPr>
            <a:endParaRPr lang="en-US" kern="0" dirty="0"/>
          </a:p>
        </p:txBody>
      </p:sp>
      <p:cxnSp>
        <p:nvCxnSpPr>
          <p:cNvPr id="12" name="Gerade Verbindung 11">
            <a:extLst>
              <a:ext uri="{FF2B5EF4-FFF2-40B4-BE49-F238E27FC236}">
                <a16:creationId xmlns:a16="http://schemas.microsoft.com/office/drawing/2014/main" id="{5F144587-0806-5F2E-5088-F11676E43ADA}"/>
              </a:ext>
            </a:extLst>
          </p:cNvPr>
          <p:cNvCxnSpPr>
            <a:cxnSpLocks/>
          </p:cNvCxnSpPr>
          <p:nvPr/>
        </p:nvCxnSpPr>
        <p:spPr bwMode="auto">
          <a:xfrm>
            <a:off x="6022462" y="2363161"/>
            <a:ext cx="0" cy="3082063"/>
          </a:xfrm>
          <a:prstGeom prst="line">
            <a:avLst/>
          </a:prstGeom>
          <a:ln>
            <a:headEnd type="none" w="med" len="med"/>
            <a:tailEnd type="none"/>
          </a:ln>
        </p:spPr>
        <p:style>
          <a:lnRef idx="3">
            <a:schemeClr val="dk1"/>
          </a:lnRef>
          <a:fillRef idx="0">
            <a:schemeClr val="dk1"/>
          </a:fillRef>
          <a:effectRef idx="2">
            <a:schemeClr val="dk1"/>
          </a:effectRef>
          <a:fontRef idx="minor">
            <a:schemeClr val="tx1"/>
          </a:fontRef>
        </p:style>
      </p:cxnSp>
      <p:sp>
        <p:nvSpPr>
          <p:cNvPr id="14" name="Titel 13">
            <a:extLst>
              <a:ext uri="{FF2B5EF4-FFF2-40B4-BE49-F238E27FC236}">
                <a16:creationId xmlns:a16="http://schemas.microsoft.com/office/drawing/2014/main" id="{2C1C1466-75C9-F927-76AC-63981920C358}"/>
              </a:ext>
            </a:extLst>
          </p:cNvPr>
          <p:cNvSpPr>
            <a:spLocks noGrp="1"/>
          </p:cNvSpPr>
          <p:nvPr>
            <p:ph type="title"/>
          </p:nvPr>
        </p:nvSpPr>
        <p:spPr/>
        <p:txBody>
          <a:bodyPr/>
          <a:lstStyle/>
          <a:p>
            <a:r>
              <a:rPr lang="en-US" dirty="0"/>
              <a:t>Semi-Structured Interviews</a:t>
            </a:r>
          </a:p>
        </p:txBody>
      </p:sp>
    </p:spTree>
    <p:extLst>
      <p:ext uri="{BB962C8B-B14F-4D97-AF65-F5344CB8AC3E}">
        <p14:creationId xmlns:p14="http://schemas.microsoft.com/office/powerpoint/2010/main" val="92567709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03292B2-89D0-FDEC-8222-EEDC255140AD}"/>
              </a:ext>
            </a:extLst>
          </p:cNvPr>
          <p:cNvSpPr>
            <a:spLocks noGrp="1"/>
          </p:cNvSpPr>
          <p:nvPr>
            <p:ph idx="1"/>
          </p:nvPr>
        </p:nvSpPr>
        <p:spPr>
          <a:xfrm>
            <a:off x="334435" y="1556717"/>
            <a:ext cx="7777789" cy="5400675"/>
          </a:xfrm>
        </p:spPr>
        <p:txBody>
          <a:bodyPr/>
          <a:lstStyle/>
          <a:p>
            <a:pPr marL="285750" indent="-285750">
              <a:lnSpc>
                <a:spcPct val="150000"/>
              </a:lnSpc>
              <a:buFont typeface="Arial" panose="020B0604020202020204" pitchFamily="34" charset="0"/>
              <a:buChar char="•"/>
            </a:pPr>
            <a:endParaRPr lang="en-US" i="1" dirty="0"/>
          </a:p>
          <a:p>
            <a:pPr marL="285750" indent="-285750">
              <a:lnSpc>
                <a:spcPct val="150000"/>
              </a:lnSpc>
              <a:buFont typeface="Arial" panose="020B0604020202020204" pitchFamily="34" charset="0"/>
              <a:buChar char="•"/>
            </a:pPr>
            <a:r>
              <a:rPr lang="en-US" i="1" dirty="0" err="1"/>
              <a:t>ProtoChat</a:t>
            </a:r>
            <a:r>
              <a:rPr lang="en-US" i="1" dirty="0"/>
              <a:t>: </a:t>
            </a:r>
            <a:r>
              <a:rPr lang="en-US" dirty="0"/>
              <a:t>Assist conversation designers to plan, build, and test conversation flows</a:t>
            </a:r>
          </a:p>
          <a:p>
            <a:pPr marL="285750" indent="-285750">
              <a:lnSpc>
                <a:spcPct val="150000"/>
              </a:lnSpc>
              <a:buFont typeface="Arial" panose="020B0604020202020204" pitchFamily="34" charset="0"/>
              <a:buChar char="•"/>
            </a:pPr>
            <a:r>
              <a:rPr lang="en-US" dirty="0"/>
              <a:t>Two visual interfaces (designer &amp; crowd-test)</a:t>
            </a:r>
          </a:p>
          <a:p>
            <a:pPr marL="285750" indent="-285750">
              <a:lnSpc>
                <a:spcPct val="150000"/>
              </a:lnSpc>
              <a:buFont typeface="Arial" panose="020B0604020202020204" pitchFamily="34" charset="0"/>
              <a:buChar char="•"/>
            </a:pPr>
            <a:r>
              <a:rPr lang="en-US" dirty="0"/>
              <a:t>Crowd-testing platform to collect initial conversation data</a:t>
            </a:r>
          </a:p>
          <a:p>
            <a:pPr marL="285750" indent="-285750">
              <a:lnSpc>
                <a:spcPct val="150000"/>
              </a:lnSpc>
              <a:buFont typeface="Arial" panose="020B0604020202020204" pitchFamily="34" charset="0"/>
              <a:buChar char="•"/>
            </a:pPr>
            <a:r>
              <a:rPr lang="en-US" dirty="0"/>
              <a:t>Sankey diagram to visualize conversations</a:t>
            </a:r>
          </a:p>
          <a:p>
            <a:pPr marL="642937" lvl="1" indent="-285750">
              <a:lnSpc>
                <a:spcPct val="150000"/>
              </a:lnSpc>
              <a:buFont typeface="Wingdings" pitchFamily="2" charset="2"/>
              <a:buChar char="à"/>
            </a:pPr>
            <a:r>
              <a:rPr lang="en-US" dirty="0">
                <a:sym typeface="Wingdings" pitchFamily="2" charset="2"/>
              </a:rPr>
              <a:t>Understand common topics/intents of the agent</a:t>
            </a:r>
          </a:p>
          <a:p>
            <a:pPr marL="642937" lvl="1" indent="-285750">
              <a:lnSpc>
                <a:spcPct val="150000"/>
              </a:lnSpc>
              <a:buFont typeface="Wingdings" pitchFamily="2" charset="2"/>
              <a:buChar char="à"/>
            </a:pPr>
            <a:r>
              <a:rPr lang="en-US" dirty="0">
                <a:sym typeface="Wingdings" pitchFamily="2" charset="2"/>
              </a:rPr>
              <a:t>Display example conversations</a:t>
            </a:r>
          </a:p>
          <a:p>
            <a:pPr marL="285750" indent="-285750">
              <a:lnSpc>
                <a:spcPct val="150000"/>
              </a:lnSpc>
              <a:buFont typeface="Arial" panose="020B0604020202020204" pitchFamily="34" charset="0"/>
              <a:buChar char="•"/>
            </a:pPr>
            <a:endParaRPr lang="en-US" dirty="0">
              <a:sym typeface="Wingdings" pitchFamily="2" charset="2"/>
            </a:endParaRPr>
          </a:p>
        </p:txBody>
      </p:sp>
      <p:sp>
        <p:nvSpPr>
          <p:cNvPr id="3" name="Titel 2">
            <a:extLst>
              <a:ext uri="{FF2B5EF4-FFF2-40B4-BE49-F238E27FC236}">
                <a16:creationId xmlns:a16="http://schemas.microsoft.com/office/drawing/2014/main" id="{578859E6-9F32-9B15-861E-D58248D171B5}"/>
              </a:ext>
            </a:extLst>
          </p:cNvPr>
          <p:cNvSpPr>
            <a:spLocks noGrp="1"/>
          </p:cNvSpPr>
          <p:nvPr>
            <p:ph type="title"/>
          </p:nvPr>
        </p:nvSpPr>
        <p:spPr/>
        <p:txBody>
          <a:bodyPr/>
          <a:lstStyle/>
          <a:p>
            <a:r>
              <a:rPr lang="en-US" dirty="0"/>
              <a:t>Literature Analysis</a:t>
            </a:r>
          </a:p>
        </p:txBody>
      </p:sp>
      <p:sp>
        <p:nvSpPr>
          <p:cNvPr id="4" name="Datumsplatzhalter 3">
            <a:extLst>
              <a:ext uri="{FF2B5EF4-FFF2-40B4-BE49-F238E27FC236}">
                <a16:creationId xmlns:a16="http://schemas.microsoft.com/office/drawing/2014/main" id="{DA9A0CA3-03E9-B592-DF5C-57E565CE289E}"/>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A1F6176B-F4F4-00A0-31CA-7FB66F86C827}"/>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A83EAB00-7530-BB69-9F6E-978FDAD6D8C3}"/>
              </a:ext>
            </a:extLst>
          </p:cNvPr>
          <p:cNvSpPr>
            <a:spLocks noGrp="1"/>
          </p:cNvSpPr>
          <p:nvPr>
            <p:ph type="sldNum" sz="quarter" idx="12"/>
          </p:nvPr>
        </p:nvSpPr>
        <p:spPr/>
        <p:txBody>
          <a:bodyPr/>
          <a:lstStyle/>
          <a:p>
            <a:pPr>
              <a:defRPr/>
            </a:pPr>
            <a:fld id="{E201E5CB-5EE0-4EA4-87FF-7D8A79A61969}" type="slidenum">
              <a:rPr lang="de-DE" smtClean="0"/>
              <a:pPr>
                <a:defRPr/>
              </a:pPr>
              <a:t>35</a:t>
            </a:fld>
            <a:endParaRPr lang="de-DE" dirty="0"/>
          </a:p>
        </p:txBody>
      </p:sp>
      <p:pic>
        <p:nvPicPr>
          <p:cNvPr id="8" name="Grafik 7" descr="Ein Bild, das Text, Screenshot, Design enthält.&#10;&#10;Automatisch generierte Beschreibung">
            <a:extLst>
              <a:ext uri="{FF2B5EF4-FFF2-40B4-BE49-F238E27FC236}">
                <a16:creationId xmlns:a16="http://schemas.microsoft.com/office/drawing/2014/main" id="{AC6C61D9-D5BF-A809-72DD-489172067B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8248" y="260648"/>
            <a:ext cx="2532094" cy="6092850"/>
          </a:xfrm>
          <a:prstGeom prst="rect">
            <a:avLst/>
          </a:prstGeom>
        </p:spPr>
      </p:pic>
      <p:sp>
        <p:nvSpPr>
          <p:cNvPr id="9" name="Rechteck 8">
            <a:extLst>
              <a:ext uri="{FF2B5EF4-FFF2-40B4-BE49-F238E27FC236}">
                <a16:creationId xmlns:a16="http://schemas.microsoft.com/office/drawing/2014/main" id="{6BACE00F-070B-1012-D37A-1B3DB022CD88}"/>
              </a:ext>
            </a:extLst>
          </p:cNvPr>
          <p:cNvSpPr/>
          <p:nvPr/>
        </p:nvSpPr>
        <p:spPr>
          <a:xfrm>
            <a:off x="332904" y="6309900"/>
            <a:ext cx="11524664" cy="215444"/>
          </a:xfrm>
          <a:prstGeom prst="rect">
            <a:avLst/>
          </a:prstGeom>
        </p:spPr>
        <p:txBody>
          <a:bodyPr wrap="square" rIns="0">
            <a:spAutoFit/>
          </a:bodyPr>
          <a:lstStyle/>
          <a:p>
            <a:pPr algn="r"/>
            <a:r>
              <a:rPr lang="en-US" sz="800" i="1" dirty="0">
                <a:solidFill>
                  <a:srgbClr val="000000"/>
                </a:solidFill>
                <a:latin typeface="Arial"/>
              </a:rPr>
              <a:t>Supporting an Iterative Conversation Design Process (</a:t>
            </a:r>
            <a:r>
              <a:rPr lang="en-US" sz="800" i="1" dirty="0">
                <a:solidFill>
                  <a:srgbClr val="000000"/>
                </a:solidFill>
                <a:latin typeface="Arial"/>
                <a:hlinkClick r:id="rId3"/>
              </a:rPr>
              <a:t>https://dl.acm.org/doi/10.1145/3334480.3382951</a:t>
            </a:r>
            <a:r>
              <a:rPr lang="en-US" sz="800" i="1" dirty="0">
                <a:solidFill>
                  <a:srgbClr val="000000"/>
                </a:solidFill>
                <a:latin typeface="Arial"/>
              </a:rPr>
              <a:t>)</a:t>
            </a:r>
          </a:p>
        </p:txBody>
      </p:sp>
      <p:sp>
        <p:nvSpPr>
          <p:cNvPr id="10" name="Inhaltsplatzhalter 1">
            <a:extLst>
              <a:ext uri="{FF2B5EF4-FFF2-40B4-BE49-F238E27FC236}">
                <a16:creationId xmlns:a16="http://schemas.microsoft.com/office/drawing/2014/main" id="{997021CE-0B68-A787-4F3C-F0662C5F1886}"/>
              </a:ext>
            </a:extLst>
          </p:cNvPr>
          <p:cNvSpPr txBox="1">
            <a:spLocks/>
          </p:cNvSpPr>
          <p:nvPr/>
        </p:nvSpPr>
        <p:spPr bwMode="auto">
          <a:xfrm>
            <a:off x="334435" y="1124669"/>
            <a:ext cx="11523135" cy="72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lnSpc>
                <a:spcPct val="150000"/>
              </a:lnSpc>
            </a:pPr>
            <a:r>
              <a:rPr lang="en-US" b="1" kern="0" dirty="0"/>
              <a:t>Unique approaches:</a:t>
            </a:r>
            <a:endParaRPr lang="en-US" kern="0" dirty="0"/>
          </a:p>
        </p:txBody>
      </p:sp>
    </p:spTree>
    <p:extLst>
      <p:ext uri="{BB962C8B-B14F-4D97-AF65-F5344CB8AC3E}">
        <p14:creationId xmlns:p14="http://schemas.microsoft.com/office/powerpoint/2010/main" val="3375315613"/>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hteck 21">
            <a:extLst>
              <a:ext uri="{FF2B5EF4-FFF2-40B4-BE49-F238E27FC236}">
                <a16:creationId xmlns:a16="http://schemas.microsoft.com/office/drawing/2014/main" id="{FD2C73E3-AFA2-6C52-23B2-3AAD9F2C4BEA}"/>
              </a:ext>
            </a:extLst>
          </p:cNvPr>
          <p:cNvSpPr/>
          <p:nvPr/>
        </p:nvSpPr>
        <p:spPr bwMode="auto">
          <a:xfrm>
            <a:off x="3179746" y="1695040"/>
            <a:ext cx="7704856" cy="864096"/>
          </a:xfrm>
          <a:prstGeom prst="rect">
            <a:avLst/>
          </a:prstGeom>
          <a:solidFill>
            <a:schemeClr val="bg2"/>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0" hangingPunct="0"/>
            <a:endParaRPr lang="en-US" dirty="0">
              <a:solidFill>
                <a:schemeClr val="tx1"/>
              </a:solidFill>
              <a:cs typeface="Arial" pitchFamily="34" charset="0"/>
            </a:endParaRPr>
          </a:p>
        </p:txBody>
      </p:sp>
      <p:sp>
        <p:nvSpPr>
          <p:cNvPr id="3" name="Titel 2">
            <a:extLst>
              <a:ext uri="{FF2B5EF4-FFF2-40B4-BE49-F238E27FC236}">
                <a16:creationId xmlns:a16="http://schemas.microsoft.com/office/drawing/2014/main" id="{23ACFC99-4DE3-8567-0BA0-A0521873CBEE}"/>
              </a:ext>
            </a:extLst>
          </p:cNvPr>
          <p:cNvSpPr>
            <a:spLocks noGrp="1"/>
          </p:cNvSpPr>
          <p:nvPr>
            <p:ph type="title"/>
          </p:nvPr>
        </p:nvSpPr>
        <p:spPr/>
        <p:txBody>
          <a:bodyPr/>
          <a:lstStyle/>
          <a:p>
            <a:r>
              <a:rPr lang="en-US" dirty="0"/>
              <a:t>Semi-Structured Interviews</a:t>
            </a:r>
          </a:p>
        </p:txBody>
      </p:sp>
      <p:sp>
        <p:nvSpPr>
          <p:cNvPr id="4" name="Datumsplatzhalter 3">
            <a:extLst>
              <a:ext uri="{FF2B5EF4-FFF2-40B4-BE49-F238E27FC236}">
                <a16:creationId xmlns:a16="http://schemas.microsoft.com/office/drawing/2014/main" id="{836E47CB-2FC9-64C8-2821-D838D490D26E}"/>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6173ED7-1AF3-94DB-AEEB-27BF4B21A0F3}"/>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2A38F9A3-4E16-BEF5-8D9A-C99F98B15C8D}"/>
              </a:ext>
            </a:extLst>
          </p:cNvPr>
          <p:cNvSpPr>
            <a:spLocks noGrp="1"/>
          </p:cNvSpPr>
          <p:nvPr>
            <p:ph type="sldNum" sz="quarter" idx="12"/>
          </p:nvPr>
        </p:nvSpPr>
        <p:spPr/>
        <p:txBody>
          <a:bodyPr/>
          <a:lstStyle/>
          <a:p>
            <a:pPr>
              <a:defRPr/>
            </a:pPr>
            <a:fld id="{E201E5CB-5EE0-4EA4-87FF-7D8A79A61969}" type="slidenum">
              <a:rPr lang="de-DE" smtClean="0"/>
              <a:pPr>
                <a:defRPr/>
              </a:pPr>
              <a:t>36</a:t>
            </a:fld>
            <a:endParaRPr lang="de-DE" dirty="0"/>
          </a:p>
        </p:txBody>
      </p:sp>
      <p:sp>
        <p:nvSpPr>
          <p:cNvPr id="8" name="Inhaltsplatzhalter 7">
            <a:extLst>
              <a:ext uri="{FF2B5EF4-FFF2-40B4-BE49-F238E27FC236}">
                <a16:creationId xmlns:a16="http://schemas.microsoft.com/office/drawing/2014/main" id="{43DE8031-70F6-4D55-8C53-0AA2CBBD4EDA}"/>
              </a:ext>
            </a:extLst>
          </p:cNvPr>
          <p:cNvSpPr>
            <a:spLocks noGrp="1"/>
          </p:cNvSpPr>
          <p:nvPr>
            <p:ph idx="1"/>
          </p:nvPr>
        </p:nvSpPr>
        <p:spPr>
          <a:xfrm>
            <a:off x="334432" y="908720"/>
            <a:ext cx="11523135" cy="611025"/>
          </a:xfrm>
        </p:spPr>
        <p:txBody>
          <a:bodyPr/>
          <a:lstStyle/>
          <a:p>
            <a:pPr>
              <a:lnSpc>
                <a:spcPct val="150000"/>
              </a:lnSpc>
            </a:pPr>
            <a:r>
              <a:rPr lang="en-US" b="1" dirty="0"/>
              <a:t>More opinions &amp; suggestions:</a:t>
            </a:r>
          </a:p>
        </p:txBody>
      </p:sp>
      <p:sp>
        <p:nvSpPr>
          <p:cNvPr id="13" name="Oval 12">
            <a:extLst>
              <a:ext uri="{FF2B5EF4-FFF2-40B4-BE49-F238E27FC236}">
                <a16:creationId xmlns:a16="http://schemas.microsoft.com/office/drawing/2014/main" id="{52E0ECDB-67E7-12CB-B76F-CD33BF084F2E}"/>
              </a:ext>
            </a:extLst>
          </p:cNvPr>
          <p:cNvSpPr/>
          <p:nvPr/>
        </p:nvSpPr>
        <p:spPr bwMode="auto">
          <a:xfrm>
            <a:off x="2457208" y="1700808"/>
            <a:ext cx="866553" cy="864096"/>
          </a:xfrm>
          <a:prstGeom prst="ellipse">
            <a:avLst/>
          </a:prstGeom>
          <a:solidFill>
            <a:schemeClr val="accent6"/>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chemeClr val="tx1"/>
                </a:solidFill>
                <a:cs typeface="Arial" pitchFamily="34" charset="0"/>
              </a:rPr>
              <a:t>I1</a:t>
            </a:r>
          </a:p>
        </p:txBody>
      </p:sp>
      <p:sp>
        <p:nvSpPr>
          <p:cNvPr id="15" name="Textfeld 14">
            <a:extLst>
              <a:ext uri="{FF2B5EF4-FFF2-40B4-BE49-F238E27FC236}">
                <a16:creationId xmlns:a16="http://schemas.microsoft.com/office/drawing/2014/main" id="{D9E3C04D-8BE5-512D-0E23-6D062AF2117B}"/>
              </a:ext>
            </a:extLst>
          </p:cNvPr>
          <p:cNvSpPr txBox="1"/>
          <p:nvPr/>
        </p:nvSpPr>
        <p:spPr>
          <a:xfrm>
            <a:off x="3287827" y="1687741"/>
            <a:ext cx="7596775" cy="82868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lnSpc>
                <a:spcPct val="150000"/>
              </a:lnSpc>
              <a:buFont typeface="Arial" panose="020B0604020202020204" pitchFamily="34" charset="0"/>
              <a:buChar char="•"/>
            </a:pPr>
            <a:r>
              <a:rPr lang="en-US" sz="1700" dirty="0">
                <a:latin typeface="Arial" pitchFamily="34" charset="0"/>
              </a:rPr>
              <a:t>Length of interactions (turns &amp; time)</a:t>
            </a:r>
          </a:p>
          <a:p>
            <a:pPr marL="285750" indent="-285750">
              <a:lnSpc>
                <a:spcPct val="150000"/>
              </a:lnSpc>
              <a:buFont typeface="Arial" panose="020B0604020202020204" pitchFamily="34" charset="0"/>
              <a:buChar char="•"/>
            </a:pPr>
            <a:r>
              <a:rPr lang="en-US" sz="1700" dirty="0">
                <a:latin typeface="Arial" pitchFamily="34" charset="0"/>
              </a:rPr>
              <a:t>No specific numbers in relation to the user group</a:t>
            </a:r>
          </a:p>
        </p:txBody>
      </p:sp>
      <p:sp>
        <p:nvSpPr>
          <p:cNvPr id="23" name="Rechteck 22">
            <a:extLst>
              <a:ext uri="{FF2B5EF4-FFF2-40B4-BE49-F238E27FC236}">
                <a16:creationId xmlns:a16="http://schemas.microsoft.com/office/drawing/2014/main" id="{A1C4B4F7-6F8A-B430-9066-3B2D112162C7}"/>
              </a:ext>
            </a:extLst>
          </p:cNvPr>
          <p:cNvSpPr/>
          <p:nvPr/>
        </p:nvSpPr>
        <p:spPr bwMode="auto">
          <a:xfrm>
            <a:off x="3179746" y="2924944"/>
            <a:ext cx="7704856" cy="864096"/>
          </a:xfrm>
          <a:prstGeom prst="rect">
            <a:avLst/>
          </a:prstGeom>
          <a:solidFill>
            <a:schemeClr val="bg2"/>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eaLnBrk="0" hangingPunct="0">
              <a:buFont typeface="Arial" panose="020B0604020202020204" pitchFamily="34" charset="0"/>
              <a:buChar char="•"/>
            </a:pPr>
            <a:endParaRPr lang="en-US" dirty="0">
              <a:solidFill>
                <a:schemeClr val="tx1"/>
              </a:solidFill>
              <a:cs typeface="Arial" pitchFamily="34" charset="0"/>
            </a:endParaRPr>
          </a:p>
        </p:txBody>
      </p:sp>
      <p:sp>
        <p:nvSpPr>
          <p:cNvPr id="24" name="Oval 23">
            <a:extLst>
              <a:ext uri="{FF2B5EF4-FFF2-40B4-BE49-F238E27FC236}">
                <a16:creationId xmlns:a16="http://schemas.microsoft.com/office/drawing/2014/main" id="{C992E210-0315-D234-69FE-D2A3BBC07AA1}"/>
              </a:ext>
            </a:extLst>
          </p:cNvPr>
          <p:cNvSpPr/>
          <p:nvPr/>
        </p:nvSpPr>
        <p:spPr bwMode="auto">
          <a:xfrm>
            <a:off x="2457208" y="2930712"/>
            <a:ext cx="866553" cy="864096"/>
          </a:xfrm>
          <a:prstGeom prst="ellipse">
            <a:avLst/>
          </a:prstGeom>
          <a:solidFill>
            <a:schemeClr val="accent6"/>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chemeClr val="tx1"/>
                </a:solidFill>
                <a:cs typeface="Arial" pitchFamily="34" charset="0"/>
              </a:rPr>
              <a:t>I2</a:t>
            </a:r>
          </a:p>
        </p:txBody>
      </p:sp>
      <p:sp>
        <p:nvSpPr>
          <p:cNvPr id="25" name="Rechteck 24">
            <a:extLst>
              <a:ext uri="{FF2B5EF4-FFF2-40B4-BE49-F238E27FC236}">
                <a16:creationId xmlns:a16="http://schemas.microsoft.com/office/drawing/2014/main" id="{E9666244-C658-FC56-870E-3A79C595FAAD}"/>
              </a:ext>
            </a:extLst>
          </p:cNvPr>
          <p:cNvSpPr/>
          <p:nvPr/>
        </p:nvSpPr>
        <p:spPr bwMode="auto">
          <a:xfrm>
            <a:off x="3179746" y="4154848"/>
            <a:ext cx="7704856" cy="864096"/>
          </a:xfrm>
          <a:prstGeom prst="rect">
            <a:avLst/>
          </a:prstGeom>
          <a:solidFill>
            <a:schemeClr val="bg2"/>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0" hangingPunct="0"/>
            <a:endParaRPr lang="en-US" dirty="0">
              <a:solidFill>
                <a:schemeClr val="tx1"/>
              </a:solidFill>
              <a:cs typeface="Arial" pitchFamily="34" charset="0"/>
            </a:endParaRPr>
          </a:p>
        </p:txBody>
      </p:sp>
      <p:sp>
        <p:nvSpPr>
          <p:cNvPr id="26" name="Oval 25">
            <a:extLst>
              <a:ext uri="{FF2B5EF4-FFF2-40B4-BE49-F238E27FC236}">
                <a16:creationId xmlns:a16="http://schemas.microsoft.com/office/drawing/2014/main" id="{10840034-5A3B-6A6D-C5DD-60942A2FCE93}"/>
              </a:ext>
            </a:extLst>
          </p:cNvPr>
          <p:cNvSpPr/>
          <p:nvPr/>
        </p:nvSpPr>
        <p:spPr bwMode="auto">
          <a:xfrm>
            <a:off x="2457208" y="4160616"/>
            <a:ext cx="866553" cy="864096"/>
          </a:xfrm>
          <a:prstGeom prst="ellipse">
            <a:avLst/>
          </a:prstGeom>
          <a:solidFill>
            <a:schemeClr val="accent6"/>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chemeClr val="tx1"/>
                </a:solidFill>
                <a:cs typeface="Arial" pitchFamily="34" charset="0"/>
              </a:rPr>
              <a:t>I3 I4</a:t>
            </a:r>
          </a:p>
        </p:txBody>
      </p:sp>
      <p:sp>
        <p:nvSpPr>
          <p:cNvPr id="27" name="Rechteck 26">
            <a:extLst>
              <a:ext uri="{FF2B5EF4-FFF2-40B4-BE49-F238E27FC236}">
                <a16:creationId xmlns:a16="http://schemas.microsoft.com/office/drawing/2014/main" id="{F403ABA6-8465-8A18-AE7F-FE25C39AB363}"/>
              </a:ext>
            </a:extLst>
          </p:cNvPr>
          <p:cNvSpPr/>
          <p:nvPr/>
        </p:nvSpPr>
        <p:spPr bwMode="auto">
          <a:xfrm>
            <a:off x="3179746" y="5290697"/>
            <a:ext cx="7704856" cy="1142423"/>
          </a:xfrm>
          <a:prstGeom prst="rect">
            <a:avLst/>
          </a:prstGeom>
          <a:solidFill>
            <a:schemeClr val="bg2"/>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eaLnBrk="0" hangingPunct="0"/>
            <a:endParaRPr lang="en-US" dirty="0">
              <a:solidFill>
                <a:schemeClr val="tx1"/>
              </a:solidFill>
              <a:cs typeface="Arial" pitchFamily="34" charset="0"/>
            </a:endParaRPr>
          </a:p>
        </p:txBody>
      </p:sp>
      <p:sp>
        <p:nvSpPr>
          <p:cNvPr id="28" name="Oval 27">
            <a:extLst>
              <a:ext uri="{FF2B5EF4-FFF2-40B4-BE49-F238E27FC236}">
                <a16:creationId xmlns:a16="http://schemas.microsoft.com/office/drawing/2014/main" id="{9A5F49AA-7DCA-FE21-E15B-2F27C79D4CAB}"/>
              </a:ext>
            </a:extLst>
          </p:cNvPr>
          <p:cNvSpPr/>
          <p:nvPr/>
        </p:nvSpPr>
        <p:spPr bwMode="auto">
          <a:xfrm>
            <a:off x="2457208" y="5445224"/>
            <a:ext cx="866553" cy="864096"/>
          </a:xfrm>
          <a:prstGeom prst="ellipse">
            <a:avLst/>
          </a:prstGeom>
          <a:solidFill>
            <a:schemeClr val="accent6"/>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b="1" dirty="0">
                <a:solidFill>
                  <a:schemeClr val="tx1"/>
                </a:solidFill>
                <a:cs typeface="Arial" pitchFamily="34" charset="0"/>
              </a:rPr>
              <a:t>I5</a:t>
            </a:r>
          </a:p>
        </p:txBody>
      </p:sp>
      <p:sp>
        <p:nvSpPr>
          <p:cNvPr id="29" name="Textfeld 28">
            <a:extLst>
              <a:ext uri="{FF2B5EF4-FFF2-40B4-BE49-F238E27FC236}">
                <a16:creationId xmlns:a16="http://schemas.microsoft.com/office/drawing/2014/main" id="{0AB1325B-1FB4-A85F-7694-6D839D67EB08}"/>
              </a:ext>
            </a:extLst>
          </p:cNvPr>
          <p:cNvSpPr txBox="1"/>
          <p:nvPr/>
        </p:nvSpPr>
        <p:spPr>
          <a:xfrm>
            <a:off x="3323761" y="2924944"/>
            <a:ext cx="7560841" cy="82868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lnSpc>
                <a:spcPct val="150000"/>
              </a:lnSpc>
              <a:buFont typeface="Arial" panose="020B0604020202020204" pitchFamily="34" charset="0"/>
              <a:buChar char="•"/>
            </a:pPr>
            <a:r>
              <a:rPr lang="en-US" sz="1700" dirty="0">
                <a:latin typeface="Arial" pitchFamily="34" charset="0"/>
              </a:rPr>
              <a:t>Analyze “low” intent confidences (where is the threshold?)</a:t>
            </a:r>
          </a:p>
          <a:p>
            <a:pPr marL="285750" indent="-285750">
              <a:lnSpc>
                <a:spcPct val="150000"/>
              </a:lnSpc>
              <a:buFont typeface="Arial" panose="020B0604020202020204" pitchFamily="34" charset="0"/>
              <a:buChar char="•"/>
            </a:pPr>
            <a:r>
              <a:rPr lang="en-US" sz="1700" dirty="0">
                <a:latin typeface="Arial" pitchFamily="34" charset="0"/>
              </a:rPr>
              <a:t>Compare failed vs. successful user utterances</a:t>
            </a:r>
          </a:p>
        </p:txBody>
      </p:sp>
      <p:sp>
        <p:nvSpPr>
          <p:cNvPr id="30" name="Textfeld 29">
            <a:extLst>
              <a:ext uri="{FF2B5EF4-FFF2-40B4-BE49-F238E27FC236}">
                <a16:creationId xmlns:a16="http://schemas.microsoft.com/office/drawing/2014/main" id="{CF3C1AD2-57F3-2216-B6C5-1D4A59ACB137}"/>
              </a:ext>
            </a:extLst>
          </p:cNvPr>
          <p:cNvSpPr txBox="1"/>
          <p:nvPr/>
        </p:nvSpPr>
        <p:spPr>
          <a:xfrm>
            <a:off x="3323761" y="4149080"/>
            <a:ext cx="7596775" cy="82868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lnSpc>
                <a:spcPct val="150000"/>
              </a:lnSpc>
              <a:buFont typeface="Arial" panose="020B0604020202020204" pitchFamily="34" charset="0"/>
              <a:buChar char="•"/>
            </a:pPr>
            <a:r>
              <a:rPr lang="en-US" sz="1700" dirty="0">
                <a:latin typeface="Arial" pitchFamily="34" charset="0"/>
              </a:rPr>
              <a:t>Analyze long delays (</a:t>
            </a:r>
            <a:r>
              <a:rPr lang="en-US" sz="1700" dirty="0">
                <a:latin typeface="Arial" pitchFamily="34" charset="0"/>
                <a:sym typeface="Wingdings" pitchFamily="2" charset="2"/>
              </a:rPr>
              <a:t> Internet connection issues?)</a:t>
            </a:r>
            <a:endParaRPr lang="en-US" sz="1700" dirty="0">
              <a:latin typeface="Arial" pitchFamily="34" charset="0"/>
            </a:endParaRPr>
          </a:p>
          <a:p>
            <a:pPr marL="285750" indent="-285750">
              <a:lnSpc>
                <a:spcPct val="150000"/>
              </a:lnSpc>
              <a:buFont typeface="Arial" panose="020B0604020202020204" pitchFamily="34" charset="0"/>
              <a:buChar char="•"/>
            </a:pPr>
            <a:r>
              <a:rPr lang="en-US" sz="1700" dirty="0">
                <a:latin typeface="Arial" pitchFamily="34" charset="0"/>
              </a:rPr>
              <a:t>Inspect failed conversation flows (</a:t>
            </a:r>
            <a:r>
              <a:rPr lang="en-US" sz="1700" dirty="0">
                <a:latin typeface="Arial" pitchFamily="34" charset="0"/>
                <a:sym typeface="Wingdings" pitchFamily="2" charset="2"/>
              </a:rPr>
              <a:t> evaluate agent reliability</a:t>
            </a:r>
            <a:r>
              <a:rPr lang="en-US" sz="1700" dirty="0">
                <a:latin typeface="Arial" pitchFamily="34" charset="0"/>
              </a:rPr>
              <a:t>)</a:t>
            </a:r>
          </a:p>
        </p:txBody>
      </p:sp>
      <p:sp>
        <p:nvSpPr>
          <p:cNvPr id="31" name="Textfeld 30">
            <a:extLst>
              <a:ext uri="{FF2B5EF4-FFF2-40B4-BE49-F238E27FC236}">
                <a16:creationId xmlns:a16="http://schemas.microsoft.com/office/drawing/2014/main" id="{BD26847C-53F6-8BA1-8663-7B491CE0A37B}"/>
              </a:ext>
            </a:extLst>
          </p:cNvPr>
          <p:cNvSpPr txBox="1"/>
          <p:nvPr/>
        </p:nvSpPr>
        <p:spPr>
          <a:xfrm>
            <a:off x="3287827" y="5445224"/>
            <a:ext cx="7632709" cy="82868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lnSpc>
                <a:spcPct val="150000"/>
              </a:lnSpc>
              <a:buFont typeface="Arial" panose="020B0604020202020204" pitchFamily="34" charset="0"/>
              <a:buChar char="•"/>
            </a:pPr>
            <a:r>
              <a:rPr lang="en-US" sz="1700" dirty="0">
                <a:latin typeface="Arial" pitchFamily="34" charset="0"/>
              </a:rPr>
              <a:t>What utterances trigger the default fallback intent?</a:t>
            </a:r>
          </a:p>
          <a:p>
            <a:pPr marL="285750" indent="-285750">
              <a:lnSpc>
                <a:spcPct val="150000"/>
              </a:lnSpc>
              <a:buFont typeface="Arial" panose="020B0604020202020204" pitchFamily="34" charset="0"/>
              <a:buChar char="•"/>
            </a:pPr>
            <a:r>
              <a:rPr lang="en-US" sz="1700" dirty="0">
                <a:latin typeface="Arial" pitchFamily="34" charset="0"/>
              </a:rPr>
              <a:t>Inspect conversations with low intent confidence scores</a:t>
            </a:r>
          </a:p>
        </p:txBody>
      </p:sp>
      <p:sp>
        <p:nvSpPr>
          <p:cNvPr id="32" name="Textfeld 31">
            <a:extLst>
              <a:ext uri="{FF2B5EF4-FFF2-40B4-BE49-F238E27FC236}">
                <a16:creationId xmlns:a16="http://schemas.microsoft.com/office/drawing/2014/main" id="{E6A63480-A1EA-1FBD-E5E4-2ADD89BC94C2}"/>
              </a:ext>
            </a:extLst>
          </p:cNvPr>
          <p:cNvSpPr txBox="1"/>
          <p:nvPr/>
        </p:nvSpPr>
        <p:spPr>
          <a:xfrm>
            <a:off x="387915" y="1917419"/>
            <a:ext cx="1838965" cy="369332"/>
          </a:xfrm>
          <a:prstGeom prst="rect">
            <a:avLst/>
          </a:prstGeom>
          <a:noFill/>
          <a:ln>
            <a:solidFill>
              <a:schemeClr val="tx1"/>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b="1" dirty="0">
                <a:latin typeface="Arial" pitchFamily="34" charset="0"/>
              </a:rPr>
              <a:t>Product Owner</a:t>
            </a:r>
          </a:p>
        </p:txBody>
      </p:sp>
      <p:sp>
        <p:nvSpPr>
          <p:cNvPr id="33" name="Textfeld 32">
            <a:extLst>
              <a:ext uri="{FF2B5EF4-FFF2-40B4-BE49-F238E27FC236}">
                <a16:creationId xmlns:a16="http://schemas.microsoft.com/office/drawing/2014/main" id="{D8E42DB4-5785-49F3-8CEF-669BE58EBCC9}"/>
              </a:ext>
            </a:extLst>
          </p:cNvPr>
          <p:cNvSpPr txBox="1"/>
          <p:nvPr/>
        </p:nvSpPr>
        <p:spPr>
          <a:xfrm>
            <a:off x="276794" y="3154622"/>
            <a:ext cx="2061205" cy="369332"/>
          </a:xfrm>
          <a:prstGeom prst="rect">
            <a:avLst/>
          </a:prstGeom>
          <a:noFill/>
          <a:ln>
            <a:solidFill>
              <a:schemeClr val="tx1"/>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US" b="1" dirty="0">
                <a:latin typeface="Arial" pitchFamily="34" charset="0"/>
              </a:rPr>
              <a:t>System Architect</a:t>
            </a:r>
          </a:p>
        </p:txBody>
      </p:sp>
      <p:sp>
        <p:nvSpPr>
          <p:cNvPr id="34" name="Textfeld 33">
            <a:extLst>
              <a:ext uri="{FF2B5EF4-FFF2-40B4-BE49-F238E27FC236}">
                <a16:creationId xmlns:a16="http://schemas.microsoft.com/office/drawing/2014/main" id="{8E39AF4A-41CF-1688-07E3-58AA0C670C61}"/>
              </a:ext>
            </a:extLst>
          </p:cNvPr>
          <p:cNvSpPr txBox="1"/>
          <p:nvPr/>
        </p:nvSpPr>
        <p:spPr>
          <a:xfrm>
            <a:off x="322512" y="4258729"/>
            <a:ext cx="1950086" cy="646331"/>
          </a:xfrm>
          <a:prstGeom prst="rect">
            <a:avLst/>
          </a:prstGeom>
          <a:noFill/>
          <a:ln>
            <a:solidFill>
              <a:schemeClr val="tx1"/>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b="1" dirty="0">
                <a:latin typeface="Arial" pitchFamily="34" charset="0"/>
              </a:rPr>
              <a:t>Tech. Developer</a:t>
            </a:r>
          </a:p>
          <a:p>
            <a:pPr algn="ctr"/>
            <a:r>
              <a:rPr lang="en-US" b="1" dirty="0">
                <a:latin typeface="Arial" pitchFamily="34" charset="0"/>
              </a:rPr>
              <a:t>Tester</a:t>
            </a:r>
          </a:p>
        </p:txBody>
      </p:sp>
      <p:sp>
        <p:nvSpPr>
          <p:cNvPr id="35" name="Textfeld 34">
            <a:extLst>
              <a:ext uri="{FF2B5EF4-FFF2-40B4-BE49-F238E27FC236}">
                <a16:creationId xmlns:a16="http://schemas.microsoft.com/office/drawing/2014/main" id="{72CA1E5E-2DC3-41CA-BFA0-3B331D8BE328}"/>
              </a:ext>
            </a:extLst>
          </p:cNvPr>
          <p:cNvSpPr txBox="1"/>
          <p:nvPr/>
        </p:nvSpPr>
        <p:spPr>
          <a:xfrm>
            <a:off x="378072" y="5677242"/>
            <a:ext cx="1838965" cy="369332"/>
          </a:xfrm>
          <a:prstGeom prst="rect">
            <a:avLst/>
          </a:prstGeom>
          <a:noFill/>
          <a:ln>
            <a:solidFill>
              <a:schemeClr val="tx1"/>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b="1" dirty="0">
                <a:latin typeface="Arial" pitchFamily="34" charset="0"/>
              </a:rPr>
              <a:t>Skill Developer</a:t>
            </a:r>
          </a:p>
        </p:txBody>
      </p:sp>
    </p:spTree>
    <p:extLst>
      <p:ext uri="{BB962C8B-B14F-4D97-AF65-F5344CB8AC3E}">
        <p14:creationId xmlns:p14="http://schemas.microsoft.com/office/powerpoint/2010/main" val="4179627347"/>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046B116-6D49-9F0F-A9C6-A1C03274EBAD}"/>
              </a:ext>
            </a:extLst>
          </p:cNvPr>
          <p:cNvSpPr>
            <a:spLocks noGrp="1"/>
          </p:cNvSpPr>
          <p:nvPr>
            <p:ph type="title"/>
          </p:nvPr>
        </p:nvSpPr>
        <p:spPr/>
        <p:txBody>
          <a:bodyPr/>
          <a:lstStyle/>
          <a:p>
            <a:r>
              <a:rPr lang="en-US" dirty="0"/>
              <a:t>Log Data Analysis</a:t>
            </a:r>
          </a:p>
        </p:txBody>
      </p:sp>
      <p:sp>
        <p:nvSpPr>
          <p:cNvPr id="4" name="Datumsplatzhalter 3">
            <a:extLst>
              <a:ext uri="{FF2B5EF4-FFF2-40B4-BE49-F238E27FC236}">
                <a16:creationId xmlns:a16="http://schemas.microsoft.com/office/drawing/2014/main" id="{D03C0107-6311-8429-0E37-8E9E665249A4}"/>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93CB4051-F74E-A3FA-8DBA-03571752FA43}"/>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48BBEF36-F827-D203-F8DE-966BF7AC6C6B}"/>
              </a:ext>
            </a:extLst>
          </p:cNvPr>
          <p:cNvSpPr>
            <a:spLocks noGrp="1"/>
          </p:cNvSpPr>
          <p:nvPr>
            <p:ph type="sldNum" sz="quarter" idx="12"/>
          </p:nvPr>
        </p:nvSpPr>
        <p:spPr/>
        <p:txBody>
          <a:bodyPr/>
          <a:lstStyle/>
          <a:p>
            <a:pPr>
              <a:defRPr/>
            </a:pPr>
            <a:fld id="{E201E5CB-5EE0-4EA4-87FF-7D8A79A61969}" type="slidenum">
              <a:rPr lang="de-DE" smtClean="0"/>
              <a:pPr>
                <a:defRPr/>
              </a:pPr>
              <a:t>37</a:t>
            </a:fld>
            <a:endParaRPr lang="de-DE" dirty="0"/>
          </a:p>
        </p:txBody>
      </p:sp>
      <p:sp>
        <p:nvSpPr>
          <p:cNvPr id="7" name="Rechteck 6">
            <a:extLst>
              <a:ext uri="{FF2B5EF4-FFF2-40B4-BE49-F238E27FC236}">
                <a16:creationId xmlns:a16="http://schemas.microsoft.com/office/drawing/2014/main" id="{00E5A8F2-E170-28F1-367D-A52FC3502327}"/>
              </a:ext>
            </a:extLst>
          </p:cNvPr>
          <p:cNvSpPr/>
          <p:nvPr/>
        </p:nvSpPr>
        <p:spPr bwMode="auto">
          <a:xfrm>
            <a:off x="4618997" y="3573016"/>
            <a:ext cx="2950946" cy="48197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i="1" dirty="0">
                <a:latin typeface="Arial" pitchFamily="34" charset="0"/>
              </a:rPr>
              <a:t>Example Text-Payload</a:t>
            </a:r>
          </a:p>
        </p:txBody>
      </p:sp>
      <p:pic>
        <p:nvPicPr>
          <p:cNvPr id="8" name="Grafik 7" descr="Ein Bild, das Text enthält.&#10;&#10;Automatisch generierte Beschreibung">
            <a:extLst>
              <a:ext uri="{FF2B5EF4-FFF2-40B4-BE49-F238E27FC236}">
                <a16:creationId xmlns:a16="http://schemas.microsoft.com/office/drawing/2014/main" id="{ADDCA053-59CA-66AE-DFF2-1EB72ED618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82" y="1052736"/>
            <a:ext cx="12224303" cy="2448272"/>
          </a:xfrm>
          <a:prstGeom prst="rect">
            <a:avLst/>
          </a:prstGeom>
        </p:spPr>
      </p:pic>
      <p:sp>
        <p:nvSpPr>
          <p:cNvPr id="9" name="Oval 8">
            <a:extLst>
              <a:ext uri="{FF2B5EF4-FFF2-40B4-BE49-F238E27FC236}">
                <a16:creationId xmlns:a16="http://schemas.microsoft.com/office/drawing/2014/main" id="{186D0A3F-87BD-27ED-FC7C-076B80ED04B8}"/>
              </a:ext>
            </a:extLst>
          </p:cNvPr>
          <p:cNvSpPr/>
          <p:nvPr/>
        </p:nvSpPr>
        <p:spPr bwMode="auto">
          <a:xfrm>
            <a:off x="1026000" y="1124744"/>
            <a:ext cx="144016" cy="144016"/>
          </a:xfrm>
          <a:prstGeom prst="ellipse">
            <a:avLst/>
          </a:prstGeom>
          <a:noFill/>
          <a:ln w="31750">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0" name="Oval 9">
            <a:extLst>
              <a:ext uri="{FF2B5EF4-FFF2-40B4-BE49-F238E27FC236}">
                <a16:creationId xmlns:a16="http://schemas.microsoft.com/office/drawing/2014/main" id="{D754D30F-D728-6C46-3969-6C1CBBEBAF25}"/>
              </a:ext>
            </a:extLst>
          </p:cNvPr>
          <p:cNvSpPr/>
          <p:nvPr/>
        </p:nvSpPr>
        <p:spPr bwMode="auto">
          <a:xfrm>
            <a:off x="867573" y="3352006"/>
            <a:ext cx="144016" cy="144016"/>
          </a:xfrm>
          <a:prstGeom prst="ellipse">
            <a:avLst/>
          </a:prstGeom>
          <a:noFill/>
          <a:ln w="31750">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cxnSp>
        <p:nvCxnSpPr>
          <p:cNvPr id="11" name="Gerade Verbindung mit Pfeil 10">
            <a:extLst>
              <a:ext uri="{FF2B5EF4-FFF2-40B4-BE49-F238E27FC236}">
                <a16:creationId xmlns:a16="http://schemas.microsoft.com/office/drawing/2014/main" id="{93B1A188-DC83-CE03-1EE0-38F10BAD0086}"/>
              </a:ext>
            </a:extLst>
          </p:cNvPr>
          <p:cNvCxnSpPr/>
          <p:nvPr/>
        </p:nvCxnSpPr>
        <p:spPr bwMode="auto">
          <a:xfrm flipH="1">
            <a:off x="1155849" y="908720"/>
            <a:ext cx="173456" cy="216024"/>
          </a:xfrm>
          <a:prstGeom prst="straightConnector1">
            <a:avLst/>
          </a:prstGeom>
          <a:ln w="31750">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cxnSp>
        <p:nvCxnSpPr>
          <p:cNvPr id="12" name="Gerade Verbindung mit Pfeil 11">
            <a:extLst>
              <a:ext uri="{FF2B5EF4-FFF2-40B4-BE49-F238E27FC236}">
                <a16:creationId xmlns:a16="http://schemas.microsoft.com/office/drawing/2014/main" id="{FC997BFC-6A04-9FE8-27D9-D3EA0CCF616F}"/>
              </a:ext>
            </a:extLst>
          </p:cNvPr>
          <p:cNvCxnSpPr>
            <a:cxnSpLocks/>
          </p:cNvCxnSpPr>
          <p:nvPr/>
        </p:nvCxnSpPr>
        <p:spPr bwMode="auto">
          <a:xfrm flipH="1" flipV="1">
            <a:off x="983432" y="3490214"/>
            <a:ext cx="144260" cy="238102"/>
          </a:xfrm>
          <a:prstGeom prst="straightConnector1">
            <a:avLst/>
          </a:prstGeom>
          <a:ln w="31750">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sp>
        <p:nvSpPr>
          <p:cNvPr id="13" name="Inhaltsplatzhalter 1">
            <a:extLst>
              <a:ext uri="{FF2B5EF4-FFF2-40B4-BE49-F238E27FC236}">
                <a16:creationId xmlns:a16="http://schemas.microsoft.com/office/drawing/2014/main" id="{0C720818-9B2A-AF8A-EAF9-8E439F29D17C}"/>
              </a:ext>
            </a:extLst>
          </p:cNvPr>
          <p:cNvSpPr>
            <a:spLocks noGrp="1"/>
          </p:cNvSpPr>
          <p:nvPr>
            <p:ph idx="1"/>
          </p:nvPr>
        </p:nvSpPr>
        <p:spPr>
          <a:xfrm>
            <a:off x="334435" y="4293096"/>
            <a:ext cx="11523135" cy="2088655"/>
          </a:xfrm>
        </p:spPr>
        <p:txBody>
          <a:bodyPr/>
          <a:lstStyle/>
          <a:p>
            <a:pPr marL="285750" indent="-285750">
              <a:buFont typeface="Arial" panose="020B0604020202020204" pitchFamily="34" charset="0"/>
              <a:buChar char="•"/>
            </a:pPr>
            <a:r>
              <a:rPr lang="en-US" dirty="0">
                <a:latin typeface="Arial" pitchFamily="34" charset="0"/>
              </a:rPr>
              <a:t>Text payload contains a lot of relevant information which needs to be extracted</a:t>
            </a:r>
          </a:p>
          <a:p>
            <a:pPr marL="642937" lvl="1" indent="-285750">
              <a:buFont typeface="Arial" panose="020B0604020202020204" pitchFamily="34" charset="0"/>
              <a:buChar char="•"/>
            </a:pPr>
            <a:r>
              <a:rPr lang="en-US" dirty="0">
                <a:latin typeface="Arial" pitchFamily="34" charset="0"/>
              </a:rPr>
              <a:t>But: Payload format is in </a:t>
            </a:r>
            <a:r>
              <a:rPr lang="en-US" dirty="0">
                <a:latin typeface="Arial" pitchFamily="34" charset="0"/>
                <a:sym typeface="Wingdings" pitchFamily="2" charset="2"/>
              </a:rPr>
              <a:t>HOCON (JSON superset)</a:t>
            </a:r>
          </a:p>
          <a:p>
            <a:pPr marL="285750" indent="-285750">
              <a:buFont typeface="Arial" panose="020B0604020202020204" pitchFamily="34" charset="0"/>
              <a:buChar char="•"/>
            </a:pPr>
            <a:endParaRPr lang="en-US" dirty="0">
              <a:latin typeface="Arial" pitchFamily="34" charset="0"/>
            </a:endParaRPr>
          </a:p>
          <a:p>
            <a:pPr marL="285750" indent="-285750">
              <a:buFont typeface="Arial" panose="020B0604020202020204" pitchFamily="34" charset="0"/>
              <a:buChar char="•"/>
            </a:pPr>
            <a:r>
              <a:rPr lang="en-US" dirty="0"/>
              <a:t>Implementation of own parser / usage of an existing parser (“</a:t>
            </a:r>
            <a:r>
              <a:rPr lang="en-US" dirty="0" err="1"/>
              <a:t>Pyhocon</a:t>
            </a:r>
            <a:r>
              <a:rPr lang="en-US" dirty="0"/>
              <a:t>”)</a:t>
            </a:r>
          </a:p>
          <a:p>
            <a:pPr marL="357187" lvl="1" indent="0">
              <a:buNone/>
            </a:pPr>
            <a:r>
              <a:rPr lang="en-US" dirty="0">
                <a:sym typeface="Wingdings" pitchFamily="2" charset="2"/>
              </a:rPr>
              <a:t> New &amp; deeply reformatted JSON log files</a:t>
            </a:r>
            <a:endParaRPr lang="en-US" dirty="0"/>
          </a:p>
        </p:txBody>
      </p:sp>
      <p:sp>
        <p:nvSpPr>
          <p:cNvPr id="14" name="Rechteck 13">
            <a:extLst>
              <a:ext uri="{FF2B5EF4-FFF2-40B4-BE49-F238E27FC236}">
                <a16:creationId xmlns:a16="http://schemas.microsoft.com/office/drawing/2014/main" id="{C994096C-E22C-DD33-93EC-B399A505E0D3}"/>
              </a:ext>
            </a:extLst>
          </p:cNvPr>
          <p:cNvSpPr/>
          <p:nvPr/>
        </p:nvSpPr>
        <p:spPr>
          <a:xfrm>
            <a:off x="332904" y="6309900"/>
            <a:ext cx="11524664" cy="215444"/>
          </a:xfrm>
          <a:prstGeom prst="rect">
            <a:avLst/>
          </a:prstGeom>
        </p:spPr>
        <p:txBody>
          <a:bodyPr wrap="square" rIns="0">
            <a:spAutoFit/>
          </a:bodyPr>
          <a:lstStyle/>
          <a:p>
            <a:pPr algn="r"/>
            <a:r>
              <a:rPr lang="en-US" sz="800" i="1" dirty="0" err="1">
                <a:solidFill>
                  <a:srgbClr val="000000"/>
                </a:solidFill>
                <a:latin typeface="Arial"/>
              </a:rPr>
              <a:t>Pyhocon</a:t>
            </a:r>
            <a:r>
              <a:rPr lang="en-US" sz="800" i="1" dirty="0">
                <a:solidFill>
                  <a:srgbClr val="000000"/>
                </a:solidFill>
                <a:latin typeface="Arial"/>
              </a:rPr>
              <a:t> parser (</a:t>
            </a:r>
            <a:r>
              <a:rPr lang="en-US" sz="800" i="1" dirty="0">
                <a:solidFill>
                  <a:srgbClr val="000000"/>
                </a:solidFill>
                <a:latin typeface="Arial"/>
                <a:hlinkClick r:id="rId3"/>
              </a:rPr>
              <a:t>https://github.com/chimpler/pyhocon</a:t>
            </a:r>
            <a:r>
              <a:rPr lang="en-US" sz="800" i="1" dirty="0">
                <a:solidFill>
                  <a:srgbClr val="000000"/>
                </a:solidFill>
                <a:latin typeface="Arial"/>
              </a:rPr>
              <a:t>)</a:t>
            </a:r>
          </a:p>
        </p:txBody>
      </p:sp>
    </p:spTree>
    <p:extLst>
      <p:ext uri="{BB962C8B-B14F-4D97-AF65-F5344CB8AC3E}">
        <p14:creationId xmlns:p14="http://schemas.microsoft.com/office/powerpoint/2010/main" val="2393454192"/>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9F7715E3-A0B0-4AC0-43AA-FBDE0CD4E353}"/>
              </a:ext>
            </a:extLst>
          </p:cNvPr>
          <p:cNvSpPr>
            <a:spLocks noGrp="1"/>
          </p:cNvSpPr>
          <p:nvPr>
            <p:ph type="title"/>
          </p:nvPr>
        </p:nvSpPr>
        <p:spPr/>
        <p:txBody>
          <a:bodyPr/>
          <a:lstStyle/>
          <a:p>
            <a:r>
              <a:rPr lang="en-US" dirty="0"/>
              <a:t>Log Data Restructuring (2)</a:t>
            </a:r>
          </a:p>
        </p:txBody>
      </p:sp>
      <p:sp>
        <p:nvSpPr>
          <p:cNvPr id="4" name="Datumsplatzhalter 3">
            <a:extLst>
              <a:ext uri="{FF2B5EF4-FFF2-40B4-BE49-F238E27FC236}">
                <a16:creationId xmlns:a16="http://schemas.microsoft.com/office/drawing/2014/main" id="{70FFCD42-13BC-E718-356B-FF4301924FA2}"/>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34F53971-6877-20A7-A023-4A4D219CC0F3}"/>
              </a:ext>
            </a:extLst>
          </p:cNvPr>
          <p:cNvSpPr>
            <a:spLocks noGrp="1"/>
          </p:cNvSpPr>
          <p:nvPr>
            <p:ph type="ftr" sz="quarter" idx="11"/>
          </p:nvPr>
        </p:nvSpPr>
        <p:spPr/>
        <p:txBody>
          <a:bodyPr/>
          <a:lstStyle/>
          <a:p>
            <a:pPr>
              <a:defRPr/>
            </a:pPr>
            <a:r>
              <a:rPr lang="en-US" dirty="0"/>
              <a:t>230724 Nicolas Klein Improving Conversational Analytics</a:t>
            </a:r>
            <a:endParaRPr lang="de-DE" dirty="0"/>
          </a:p>
        </p:txBody>
      </p:sp>
      <p:sp>
        <p:nvSpPr>
          <p:cNvPr id="6" name="Foliennummernplatzhalter 5">
            <a:extLst>
              <a:ext uri="{FF2B5EF4-FFF2-40B4-BE49-F238E27FC236}">
                <a16:creationId xmlns:a16="http://schemas.microsoft.com/office/drawing/2014/main" id="{DEA1C6EE-2242-E364-FED7-24F859F4A15B}"/>
              </a:ext>
            </a:extLst>
          </p:cNvPr>
          <p:cNvSpPr>
            <a:spLocks noGrp="1"/>
          </p:cNvSpPr>
          <p:nvPr>
            <p:ph type="sldNum" sz="quarter" idx="12"/>
          </p:nvPr>
        </p:nvSpPr>
        <p:spPr/>
        <p:txBody>
          <a:bodyPr/>
          <a:lstStyle/>
          <a:p>
            <a:pPr>
              <a:defRPr/>
            </a:pPr>
            <a:fld id="{E201E5CB-5EE0-4EA4-87FF-7D8A79A61969}" type="slidenum">
              <a:rPr lang="de-DE" smtClean="0"/>
              <a:pPr>
                <a:defRPr/>
              </a:pPr>
              <a:t>38</a:t>
            </a:fld>
            <a:endParaRPr lang="de-DE" dirty="0"/>
          </a:p>
        </p:txBody>
      </p:sp>
      <p:pic>
        <p:nvPicPr>
          <p:cNvPr id="7" name="Grafik 6" descr="Ein Bild, das Text enthält.&#10;&#10;Automatisch generierte Beschreibung">
            <a:extLst>
              <a:ext uri="{FF2B5EF4-FFF2-40B4-BE49-F238E27FC236}">
                <a16:creationId xmlns:a16="http://schemas.microsoft.com/office/drawing/2014/main" id="{77013188-553B-6B73-60FC-4A2E38C6431C}"/>
              </a:ext>
            </a:extLst>
          </p:cNvPr>
          <p:cNvPicPr>
            <a:picLocks noChangeAspect="1"/>
          </p:cNvPicPr>
          <p:nvPr/>
        </p:nvPicPr>
        <p:blipFill rotWithShape="1">
          <a:blip r:embed="rId3">
            <a:extLst>
              <a:ext uri="{28A0092B-C50C-407E-A947-70E740481C1C}">
                <a14:useLocalDpi xmlns:a14="http://schemas.microsoft.com/office/drawing/2010/main" val="0"/>
              </a:ext>
            </a:extLst>
          </a:blip>
          <a:srcRect r="7366"/>
          <a:stretch/>
        </p:blipFill>
        <p:spPr>
          <a:xfrm>
            <a:off x="4296873" y="1561060"/>
            <a:ext cx="7199873" cy="4188984"/>
          </a:xfrm>
          <a:prstGeom prst="rect">
            <a:avLst/>
          </a:prstGeom>
        </p:spPr>
      </p:pic>
      <p:sp>
        <p:nvSpPr>
          <p:cNvPr id="8" name="Oval 7">
            <a:extLst>
              <a:ext uri="{FF2B5EF4-FFF2-40B4-BE49-F238E27FC236}">
                <a16:creationId xmlns:a16="http://schemas.microsoft.com/office/drawing/2014/main" id="{3FE8BF64-CD8E-8A17-5276-16C5D3C2303F}"/>
              </a:ext>
            </a:extLst>
          </p:cNvPr>
          <p:cNvSpPr/>
          <p:nvPr/>
        </p:nvSpPr>
        <p:spPr bwMode="auto">
          <a:xfrm>
            <a:off x="7249201" y="1705076"/>
            <a:ext cx="3570646" cy="216024"/>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cxnSp>
        <p:nvCxnSpPr>
          <p:cNvPr id="9" name="Gerade Verbindung mit Pfeil 8">
            <a:extLst>
              <a:ext uri="{FF2B5EF4-FFF2-40B4-BE49-F238E27FC236}">
                <a16:creationId xmlns:a16="http://schemas.microsoft.com/office/drawing/2014/main" id="{8F38D249-8B24-9F6F-E385-7F9DE7AB451F}"/>
              </a:ext>
            </a:extLst>
          </p:cNvPr>
          <p:cNvCxnSpPr>
            <a:cxnSpLocks/>
          </p:cNvCxnSpPr>
          <p:nvPr/>
        </p:nvCxnSpPr>
        <p:spPr bwMode="auto">
          <a:xfrm flipH="1">
            <a:off x="10705585" y="1430442"/>
            <a:ext cx="310330" cy="346642"/>
          </a:xfrm>
          <a:prstGeom prst="straightConnector1">
            <a:avLst/>
          </a:prstGeom>
          <a:ln w="31750">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sp>
        <p:nvSpPr>
          <p:cNvPr id="10" name="Geschweifte Klammer rechts 9">
            <a:extLst>
              <a:ext uri="{FF2B5EF4-FFF2-40B4-BE49-F238E27FC236}">
                <a16:creationId xmlns:a16="http://schemas.microsoft.com/office/drawing/2014/main" id="{9692E4BA-6046-6F4D-01D0-A846EEAF271C}"/>
              </a:ext>
            </a:extLst>
          </p:cNvPr>
          <p:cNvSpPr/>
          <p:nvPr/>
        </p:nvSpPr>
        <p:spPr bwMode="auto">
          <a:xfrm>
            <a:off x="11281649" y="2497164"/>
            <a:ext cx="316683" cy="1224136"/>
          </a:xfrm>
          <a:prstGeom prst="rightBrace">
            <a:avLst/>
          </a:prstGeom>
          <a:ln w="28575">
            <a:solidFill>
              <a:srgbClr val="FF0000"/>
            </a:solidFill>
            <a:headEnd type="none" w="med" len="med"/>
            <a:tailEnd type="none"/>
          </a:ln>
        </p:spPr>
        <p:style>
          <a:lnRef idx="3">
            <a:schemeClr val="dk1"/>
          </a:lnRef>
          <a:fillRef idx="0">
            <a:schemeClr val="dk1"/>
          </a:fillRef>
          <a:effectRef idx="2">
            <a:schemeClr val="dk1"/>
          </a:effectRef>
          <a:fontRef idx="minor">
            <a:schemeClr val="tx1"/>
          </a:fontRef>
        </p:style>
        <p:txBody>
          <a:bodyPr rtlCol="0" anchor="ctr"/>
          <a:lstStyle/>
          <a:p>
            <a:pPr algn="ctr"/>
            <a:endParaRPr lang="en-US" dirty="0"/>
          </a:p>
        </p:txBody>
      </p:sp>
      <p:sp>
        <p:nvSpPr>
          <p:cNvPr id="11" name="Oval 10">
            <a:extLst>
              <a:ext uri="{FF2B5EF4-FFF2-40B4-BE49-F238E27FC236}">
                <a16:creationId xmlns:a16="http://schemas.microsoft.com/office/drawing/2014/main" id="{775D35E0-79E3-7B4C-2B10-5924F2FD92BD}"/>
              </a:ext>
            </a:extLst>
          </p:cNvPr>
          <p:cNvSpPr/>
          <p:nvPr/>
        </p:nvSpPr>
        <p:spPr bwMode="auto">
          <a:xfrm>
            <a:off x="4440889" y="2776172"/>
            <a:ext cx="2438799" cy="216024"/>
          </a:xfrm>
          <a:prstGeom prst="ellipse">
            <a:avLst/>
          </a:prstGeom>
          <a:noFill/>
          <a:ln w="22225">
            <a:solidFill>
              <a:srgbClr val="FF00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cxnSp>
        <p:nvCxnSpPr>
          <p:cNvPr id="12" name="Gerade Verbindung mit Pfeil 11">
            <a:extLst>
              <a:ext uri="{FF2B5EF4-FFF2-40B4-BE49-F238E27FC236}">
                <a16:creationId xmlns:a16="http://schemas.microsoft.com/office/drawing/2014/main" id="{EF407B2E-E92C-1FD7-8B61-C70A192FE773}"/>
              </a:ext>
            </a:extLst>
          </p:cNvPr>
          <p:cNvCxnSpPr>
            <a:cxnSpLocks/>
          </p:cNvCxnSpPr>
          <p:nvPr/>
        </p:nvCxnSpPr>
        <p:spPr bwMode="auto">
          <a:xfrm flipV="1">
            <a:off x="4108035" y="2929212"/>
            <a:ext cx="404862" cy="360040"/>
          </a:xfrm>
          <a:prstGeom prst="straightConnector1">
            <a:avLst/>
          </a:prstGeom>
          <a:ln w="31750">
            <a:solidFill>
              <a:srgbClr val="FF0000"/>
            </a:solidFill>
            <a:headEnd type="none" w="med" len="med"/>
            <a:tailEnd type="arrow"/>
          </a:ln>
        </p:spPr>
        <p:style>
          <a:lnRef idx="3">
            <a:schemeClr val="dk1"/>
          </a:lnRef>
          <a:fillRef idx="0">
            <a:schemeClr val="dk1"/>
          </a:fillRef>
          <a:effectRef idx="2">
            <a:schemeClr val="dk1"/>
          </a:effectRef>
          <a:fontRef idx="minor">
            <a:schemeClr val="tx1"/>
          </a:fontRef>
        </p:style>
      </p:cxnSp>
      <p:sp>
        <p:nvSpPr>
          <p:cNvPr id="13" name="Textfeld 12">
            <a:extLst>
              <a:ext uri="{FF2B5EF4-FFF2-40B4-BE49-F238E27FC236}">
                <a16:creationId xmlns:a16="http://schemas.microsoft.com/office/drawing/2014/main" id="{BAC61476-B0B5-E951-2AFC-ED51C7911AA5}"/>
              </a:ext>
            </a:extLst>
          </p:cNvPr>
          <p:cNvSpPr txBox="1"/>
          <p:nvPr/>
        </p:nvSpPr>
        <p:spPr>
          <a:xfrm>
            <a:off x="3300945" y="3286220"/>
            <a:ext cx="887872"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600" i="1" dirty="0">
                <a:latin typeface="Arial" pitchFamily="34" charset="0"/>
              </a:rPr>
              <a:t>User-ID</a:t>
            </a:r>
            <a:endParaRPr lang="en-US" i="1" dirty="0">
              <a:latin typeface="Arial" pitchFamily="34" charset="0"/>
            </a:endParaRPr>
          </a:p>
        </p:txBody>
      </p:sp>
      <p:sp>
        <p:nvSpPr>
          <p:cNvPr id="14" name="Textfeld 13">
            <a:extLst>
              <a:ext uri="{FF2B5EF4-FFF2-40B4-BE49-F238E27FC236}">
                <a16:creationId xmlns:a16="http://schemas.microsoft.com/office/drawing/2014/main" id="{7C064E7C-B617-D47B-E761-2D9BFE62F4DA}"/>
              </a:ext>
            </a:extLst>
          </p:cNvPr>
          <p:cNvSpPr txBox="1"/>
          <p:nvPr/>
        </p:nvSpPr>
        <p:spPr>
          <a:xfrm>
            <a:off x="11562372" y="2786066"/>
            <a:ext cx="726316" cy="58477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600" i="1" dirty="0">
                <a:latin typeface="Arial" pitchFamily="34" charset="0"/>
              </a:rPr>
              <a:t>log entry</a:t>
            </a:r>
          </a:p>
        </p:txBody>
      </p:sp>
      <p:sp>
        <p:nvSpPr>
          <p:cNvPr id="18" name="Textfeld 17">
            <a:extLst>
              <a:ext uri="{FF2B5EF4-FFF2-40B4-BE49-F238E27FC236}">
                <a16:creationId xmlns:a16="http://schemas.microsoft.com/office/drawing/2014/main" id="{17D40F5B-499A-D45E-77D7-3EEE2B957DDA}"/>
              </a:ext>
            </a:extLst>
          </p:cNvPr>
          <p:cNvSpPr txBox="1"/>
          <p:nvPr/>
        </p:nvSpPr>
        <p:spPr>
          <a:xfrm>
            <a:off x="10561569" y="1124744"/>
            <a:ext cx="1186543"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600" i="1" dirty="0">
                <a:latin typeface="Arial" pitchFamily="34" charset="0"/>
              </a:rPr>
              <a:t>Session-ID</a:t>
            </a:r>
            <a:endParaRPr lang="en-US" i="1" dirty="0">
              <a:latin typeface="Arial" pitchFamily="34" charset="0"/>
            </a:endParaRPr>
          </a:p>
        </p:txBody>
      </p:sp>
      <p:sp>
        <p:nvSpPr>
          <p:cNvPr id="19" name="Inhaltsplatzhalter 1">
            <a:extLst>
              <a:ext uri="{FF2B5EF4-FFF2-40B4-BE49-F238E27FC236}">
                <a16:creationId xmlns:a16="http://schemas.microsoft.com/office/drawing/2014/main" id="{4756B8C4-CBF0-ED89-9C92-A50565CC2554}"/>
              </a:ext>
            </a:extLst>
          </p:cNvPr>
          <p:cNvSpPr>
            <a:spLocks noGrp="1"/>
          </p:cNvSpPr>
          <p:nvPr>
            <p:ph idx="1"/>
          </p:nvPr>
        </p:nvSpPr>
        <p:spPr>
          <a:xfrm>
            <a:off x="334435" y="981076"/>
            <a:ext cx="3374257" cy="5400675"/>
          </a:xfrm>
        </p:spPr>
        <p:txBody>
          <a:bodyPr/>
          <a:lstStyle/>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endParaRPr lang="en-US" dirty="0"/>
          </a:p>
          <a:p>
            <a:pPr marL="285750" indent="-285750">
              <a:lnSpc>
                <a:spcPct val="150000"/>
              </a:lnSpc>
              <a:buFont typeface="Arial" panose="020B0604020202020204" pitchFamily="34" charset="0"/>
              <a:buChar char="•"/>
            </a:pPr>
            <a:r>
              <a:rPr lang="en-US" dirty="0"/>
              <a:t>One JSON log file per user (User-ID </a:t>
            </a:r>
            <a:r>
              <a:rPr lang="en-US" dirty="0">
                <a:sym typeface="Wingdings" pitchFamily="2" charset="2"/>
              </a:rPr>
              <a:t></a:t>
            </a:r>
            <a:r>
              <a:rPr lang="en-US" dirty="0"/>
              <a:t> filename)</a:t>
            </a:r>
          </a:p>
          <a:p>
            <a:pPr marL="285750" indent="-285750">
              <a:lnSpc>
                <a:spcPct val="150000"/>
              </a:lnSpc>
              <a:buFont typeface="Arial" panose="020B0604020202020204" pitchFamily="34" charset="0"/>
              <a:buChar char="•"/>
            </a:pPr>
            <a:r>
              <a:rPr lang="en-US" dirty="0"/>
              <a:t>Entries</a:t>
            </a:r>
          </a:p>
          <a:p>
            <a:pPr marL="642937" lvl="1" indent="-285750">
              <a:lnSpc>
                <a:spcPct val="150000"/>
              </a:lnSpc>
              <a:buFont typeface="Arial" panose="020B0604020202020204" pitchFamily="34" charset="0"/>
              <a:buChar char="•"/>
            </a:pPr>
            <a:r>
              <a:rPr lang="en-US" b="1" dirty="0"/>
              <a:t>Key</a:t>
            </a:r>
            <a:r>
              <a:rPr lang="en-US" dirty="0"/>
              <a:t>: Session-ID</a:t>
            </a:r>
          </a:p>
          <a:p>
            <a:pPr marL="642937" lvl="1" indent="-285750">
              <a:lnSpc>
                <a:spcPct val="150000"/>
              </a:lnSpc>
              <a:buFont typeface="Arial" panose="020B0604020202020204" pitchFamily="34" charset="0"/>
              <a:buChar char="•"/>
            </a:pPr>
            <a:r>
              <a:rPr lang="en-US" b="1" dirty="0"/>
              <a:t>Value</a:t>
            </a:r>
            <a:r>
              <a:rPr lang="en-US" dirty="0"/>
              <a:t>: List of chronologically sorted log entries of the session</a:t>
            </a:r>
          </a:p>
        </p:txBody>
      </p:sp>
      <p:sp>
        <p:nvSpPr>
          <p:cNvPr id="20" name="Rechteck 19">
            <a:extLst>
              <a:ext uri="{FF2B5EF4-FFF2-40B4-BE49-F238E27FC236}">
                <a16:creationId xmlns:a16="http://schemas.microsoft.com/office/drawing/2014/main" id="{6BBDE872-3316-8AA1-1D8A-92A035E45EB8}"/>
              </a:ext>
            </a:extLst>
          </p:cNvPr>
          <p:cNvSpPr/>
          <p:nvPr/>
        </p:nvSpPr>
        <p:spPr bwMode="auto">
          <a:xfrm>
            <a:off x="2436403" y="5993600"/>
            <a:ext cx="7316134" cy="48197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i="1" dirty="0">
                <a:latin typeface="Arial" pitchFamily="34" charset="0"/>
                <a:sym typeface="Wingdings" pitchFamily="2" charset="2"/>
              </a:rPr>
              <a:t> </a:t>
            </a:r>
            <a:r>
              <a:rPr lang="en-US" i="1" dirty="0">
                <a:latin typeface="Arial" pitchFamily="34" charset="0"/>
              </a:rPr>
              <a:t>User specific data &amp; clear conversation flow overview</a:t>
            </a:r>
          </a:p>
        </p:txBody>
      </p:sp>
    </p:spTree>
    <p:extLst>
      <p:ext uri="{BB962C8B-B14F-4D97-AF65-F5344CB8AC3E}">
        <p14:creationId xmlns:p14="http://schemas.microsoft.com/office/powerpoint/2010/main" val="180326480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nhaltsplatzhalter 7" descr="Ein Bild, das Text, Screenshot, Schrift, Quittung enthält.&#10;&#10;Automatisch generierte Beschreibung">
            <a:extLst>
              <a:ext uri="{FF2B5EF4-FFF2-40B4-BE49-F238E27FC236}">
                <a16:creationId xmlns:a16="http://schemas.microsoft.com/office/drawing/2014/main" id="{6851C8E6-0739-5EF2-A4C5-C25DA676300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99067" y="973636"/>
            <a:ext cx="8855150" cy="2006100"/>
          </a:xfrm>
        </p:spPr>
      </p:pic>
      <p:sp>
        <p:nvSpPr>
          <p:cNvPr id="3" name="Titel 2">
            <a:extLst>
              <a:ext uri="{FF2B5EF4-FFF2-40B4-BE49-F238E27FC236}">
                <a16:creationId xmlns:a16="http://schemas.microsoft.com/office/drawing/2014/main" id="{3220DAB4-A3F4-5CBF-C732-8AB9C252A600}"/>
              </a:ext>
            </a:extLst>
          </p:cNvPr>
          <p:cNvSpPr>
            <a:spLocks noGrp="1"/>
          </p:cNvSpPr>
          <p:nvPr>
            <p:ph type="title"/>
          </p:nvPr>
        </p:nvSpPr>
        <p:spPr/>
        <p:txBody>
          <a:bodyPr/>
          <a:lstStyle/>
          <a:p>
            <a:r>
              <a:rPr lang="en-US" dirty="0"/>
              <a:t>Data Visualization Dashboard Prototype</a:t>
            </a:r>
          </a:p>
        </p:txBody>
      </p:sp>
      <p:sp>
        <p:nvSpPr>
          <p:cNvPr id="4" name="Datumsplatzhalter 3">
            <a:extLst>
              <a:ext uri="{FF2B5EF4-FFF2-40B4-BE49-F238E27FC236}">
                <a16:creationId xmlns:a16="http://schemas.microsoft.com/office/drawing/2014/main" id="{77852943-A9E5-7CC3-3CAA-E269709412B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F28AF16-7AAD-7471-F00F-0CD6F5DEE1F2}"/>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DC0BD10C-7784-E4CE-0F87-0C373DC429C5}"/>
              </a:ext>
            </a:extLst>
          </p:cNvPr>
          <p:cNvSpPr>
            <a:spLocks noGrp="1"/>
          </p:cNvSpPr>
          <p:nvPr>
            <p:ph type="sldNum" sz="quarter" idx="12"/>
          </p:nvPr>
        </p:nvSpPr>
        <p:spPr/>
        <p:txBody>
          <a:bodyPr/>
          <a:lstStyle/>
          <a:p>
            <a:pPr>
              <a:defRPr/>
            </a:pPr>
            <a:fld id="{E201E5CB-5EE0-4EA4-87FF-7D8A79A61969}" type="slidenum">
              <a:rPr lang="de-DE" smtClean="0"/>
              <a:pPr>
                <a:defRPr/>
              </a:pPr>
              <a:t>39</a:t>
            </a:fld>
            <a:endParaRPr lang="de-DE" dirty="0"/>
          </a:p>
        </p:txBody>
      </p:sp>
      <p:pic>
        <p:nvPicPr>
          <p:cNvPr id="10" name="Grafik 9" descr="Ein Bild, das Text, Screenshot, Schrift, Reihe enthält.&#10;&#10;Automatisch generierte Beschreibung">
            <a:extLst>
              <a:ext uri="{FF2B5EF4-FFF2-40B4-BE49-F238E27FC236}">
                <a16:creationId xmlns:a16="http://schemas.microsoft.com/office/drawing/2014/main" id="{2895FC4C-F909-F090-1951-F061FC3E0C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7740" y="2979736"/>
            <a:ext cx="7772400" cy="3703480"/>
          </a:xfrm>
          <a:prstGeom prst="rect">
            <a:avLst/>
          </a:prstGeom>
        </p:spPr>
      </p:pic>
    </p:spTree>
    <p:extLst>
      <p:ext uri="{BB962C8B-B14F-4D97-AF65-F5344CB8AC3E}">
        <p14:creationId xmlns:p14="http://schemas.microsoft.com/office/powerpoint/2010/main" val="140346072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21833C1E-2CC6-8EDB-CDDA-96E18307DF32}"/>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1A02AF73-0D28-D44F-E6EB-2D549DD5B57D}"/>
              </a:ext>
            </a:extLst>
          </p:cNvPr>
          <p:cNvSpPr>
            <a:spLocks noGrp="1"/>
          </p:cNvSpPr>
          <p:nvPr>
            <p:ph type="ftr" sz="quarter" idx="11"/>
          </p:nvPr>
        </p:nvSpPr>
        <p:spPr/>
        <p:txBody>
          <a:bodyPr/>
          <a:lstStyle/>
          <a:p>
            <a:pPr>
              <a:defRPr/>
            </a:pPr>
            <a:r>
              <a:rPr lang="en-US" dirty="0"/>
              <a:t>230724 Nicolas Klein Improving Conversational Analytics</a:t>
            </a:r>
            <a:endParaRPr lang="de-DE" dirty="0"/>
          </a:p>
        </p:txBody>
      </p:sp>
      <p:sp>
        <p:nvSpPr>
          <p:cNvPr id="6" name="Foliennummernplatzhalter 5">
            <a:extLst>
              <a:ext uri="{FF2B5EF4-FFF2-40B4-BE49-F238E27FC236}">
                <a16:creationId xmlns:a16="http://schemas.microsoft.com/office/drawing/2014/main" id="{34E65D30-F321-1C0B-24B9-7717A54DC3A1}"/>
              </a:ext>
            </a:extLst>
          </p:cNvPr>
          <p:cNvSpPr>
            <a:spLocks noGrp="1"/>
          </p:cNvSpPr>
          <p:nvPr>
            <p:ph type="sldNum" sz="quarter" idx="12"/>
          </p:nvPr>
        </p:nvSpPr>
        <p:spPr/>
        <p:txBody>
          <a:bodyPr/>
          <a:lstStyle/>
          <a:p>
            <a:pPr>
              <a:defRPr/>
            </a:pPr>
            <a:fld id="{E201E5CB-5EE0-4EA4-87FF-7D8A79A61969}" type="slidenum">
              <a:rPr lang="de-DE" smtClean="0"/>
              <a:pPr>
                <a:defRPr/>
              </a:pPr>
              <a:t>4</a:t>
            </a:fld>
            <a:endParaRPr lang="de-DE" dirty="0"/>
          </a:p>
        </p:txBody>
      </p:sp>
      <p:sp>
        <p:nvSpPr>
          <p:cNvPr id="7" name="Rechteck 6">
            <a:extLst>
              <a:ext uri="{FF2B5EF4-FFF2-40B4-BE49-F238E27FC236}">
                <a16:creationId xmlns:a16="http://schemas.microsoft.com/office/drawing/2014/main" id="{04848507-23A8-C2A4-F1C9-D054538DB0FE}"/>
              </a:ext>
            </a:extLst>
          </p:cNvPr>
          <p:cNvSpPr/>
          <p:nvPr/>
        </p:nvSpPr>
        <p:spPr>
          <a:xfrm>
            <a:off x="332904" y="6309900"/>
            <a:ext cx="11524664" cy="338554"/>
          </a:xfrm>
          <a:prstGeom prst="rect">
            <a:avLst/>
          </a:prstGeom>
        </p:spPr>
        <p:txBody>
          <a:bodyPr wrap="square" rIns="0">
            <a:spAutoFit/>
          </a:bodyPr>
          <a:lstStyle/>
          <a:p>
            <a:pPr lvl="0" algn="r"/>
            <a:r>
              <a:rPr lang="en-US" sz="800" i="1" dirty="0">
                <a:solidFill>
                  <a:srgbClr val="000000"/>
                </a:solidFill>
                <a:latin typeface="Arial"/>
              </a:rPr>
              <a:t>ALPHA-KI Research Project (</a:t>
            </a:r>
            <a:r>
              <a:rPr lang="en-US" sz="800" i="1" dirty="0">
                <a:solidFill>
                  <a:srgbClr val="000000"/>
                </a:solidFill>
                <a:latin typeface="Arial"/>
                <a:hlinkClick r:id="rId2"/>
              </a:rPr>
              <a:t>https://wwwmatthes.in.tum.de/pages/uysghltybqze/AI-Based-Digital-Health-Assistant-ALPHA-KI</a:t>
            </a:r>
            <a:r>
              <a:rPr lang="en-US" sz="800" i="1" dirty="0">
                <a:solidFill>
                  <a:srgbClr val="000000"/>
                </a:solidFill>
                <a:latin typeface="Arial"/>
              </a:rPr>
              <a:t>)</a:t>
            </a:r>
          </a:p>
          <a:p>
            <a:pPr lvl="0" algn="r"/>
            <a:r>
              <a:rPr lang="en-US" sz="800" i="1" dirty="0">
                <a:solidFill>
                  <a:srgbClr val="000000"/>
                </a:solidFill>
                <a:latin typeface="Arial"/>
              </a:rPr>
              <a:t>Dialogflow (</a:t>
            </a:r>
            <a:r>
              <a:rPr lang="en-US" sz="800" i="1" dirty="0">
                <a:solidFill>
                  <a:srgbClr val="000000"/>
                </a:solidFill>
                <a:latin typeface="Arial"/>
                <a:hlinkClick r:id="rId3"/>
              </a:rPr>
              <a:t>https://cloud.google.com/dialogflow</a:t>
            </a:r>
            <a:r>
              <a:rPr lang="en-US" sz="800" i="1" dirty="0">
                <a:solidFill>
                  <a:srgbClr val="000000"/>
                </a:solidFill>
                <a:latin typeface="Arial"/>
              </a:rPr>
              <a:t>)</a:t>
            </a:r>
          </a:p>
        </p:txBody>
      </p:sp>
      <p:pic>
        <p:nvPicPr>
          <p:cNvPr id="11" name="Grafik 10">
            <a:extLst>
              <a:ext uri="{FF2B5EF4-FFF2-40B4-BE49-F238E27FC236}">
                <a16:creationId xmlns:a16="http://schemas.microsoft.com/office/drawing/2014/main" id="{EB5FA6E6-AFC4-B18E-93AE-288C8DBFD219}"/>
              </a:ext>
            </a:extLst>
          </p:cNvPr>
          <p:cNvPicPr>
            <a:picLocks noChangeAspect="1"/>
          </p:cNvPicPr>
          <p:nvPr/>
        </p:nvPicPr>
        <p:blipFill>
          <a:blip r:embed="rId4"/>
          <a:stretch>
            <a:fillRect/>
          </a:stretch>
        </p:blipFill>
        <p:spPr>
          <a:xfrm>
            <a:off x="8307212" y="1988840"/>
            <a:ext cx="2596476" cy="1954993"/>
          </a:xfrm>
          <a:prstGeom prst="rect">
            <a:avLst/>
          </a:prstGeom>
        </p:spPr>
      </p:pic>
      <p:sp>
        <p:nvSpPr>
          <p:cNvPr id="14" name="Textfeld 13">
            <a:extLst>
              <a:ext uri="{FF2B5EF4-FFF2-40B4-BE49-F238E27FC236}">
                <a16:creationId xmlns:a16="http://schemas.microsoft.com/office/drawing/2014/main" id="{D37B6AB4-E38F-77CE-B7D5-F8D504681835}"/>
              </a:ext>
            </a:extLst>
          </p:cNvPr>
          <p:cNvSpPr txBox="1"/>
          <p:nvPr/>
        </p:nvSpPr>
        <p:spPr>
          <a:xfrm>
            <a:off x="407368" y="1052736"/>
            <a:ext cx="7835543" cy="253396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nSpc>
                <a:spcPct val="150000"/>
              </a:lnSpc>
            </a:pPr>
            <a:r>
              <a:rPr lang="en-US" b="1" dirty="0"/>
              <a:t>ALPHA-KI Research Project</a:t>
            </a:r>
          </a:p>
          <a:p>
            <a:pPr marL="642937" lvl="1" indent="-285750">
              <a:lnSpc>
                <a:spcPct val="150000"/>
              </a:lnSpc>
              <a:buFont typeface="Arial" panose="020B0604020202020204" pitchFamily="34" charset="0"/>
              <a:buChar char="•"/>
            </a:pPr>
            <a:r>
              <a:rPr lang="en-US" dirty="0"/>
              <a:t>Voice-based digital health assistant for elderly &amp; chronically ill people</a:t>
            </a:r>
          </a:p>
          <a:p>
            <a:pPr marL="642937" lvl="1" indent="-285750">
              <a:lnSpc>
                <a:spcPct val="150000"/>
              </a:lnSpc>
              <a:buFont typeface="Arial" panose="020B0604020202020204" pitchFamily="34" charset="0"/>
              <a:buChar char="•"/>
            </a:pPr>
            <a:r>
              <a:rPr lang="en-US" dirty="0"/>
              <a:t>Comes embedded in a smartwatch &amp; a stationary smart speaker</a:t>
            </a:r>
          </a:p>
          <a:p>
            <a:pPr marL="642937" lvl="1" indent="-285750">
              <a:lnSpc>
                <a:spcPct val="150000"/>
              </a:lnSpc>
              <a:buFont typeface="Arial" panose="020B0604020202020204" pitchFamily="34" charset="0"/>
              <a:buChar char="•"/>
            </a:pPr>
            <a:r>
              <a:rPr lang="en-US" dirty="0"/>
              <a:t>First Rollout: Q4 2022, currently around 30 users</a:t>
            </a:r>
          </a:p>
          <a:p>
            <a:pPr marL="642937" lvl="1" indent="-285750">
              <a:lnSpc>
                <a:spcPct val="150000"/>
              </a:lnSpc>
              <a:buFont typeface="Arial" panose="020B0604020202020204" pitchFamily="34" charset="0"/>
              <a:buChar char="•"/>
            </a:pPr>
            <a:r>
              <a:rPr lang="en-US" dirty="0"/>
              <a:t>Built on Google’s NLU platform “Dialogflow"</a:t>
            </a:r>
          </a:p>
          <a:p>
            <a:pPr>
              <a:lnSpc>
                <a:spcPct val="150000"/>
              </a:lnSpc>
            </a:pPr>
            <a:endParaRPr lang="en-US" dirty="0">
              <a:latin typeface="Arial" pitchFamily="34" charset="0"/>
            </a:endParaRPr>
          </a:p>
        </p:txBody>
      </p:sp>
      <p:sp>
        <p:nvSpPr>
          <p:cNvPr id="15" name="Textfeld 14">
            <a:extLst>
              <a:ext uri="{FF2B5EF4-FFF2-40B4-BE49-F238E27FC236}">
                <a16:creationId xmlns:a16="http://schemas.microsoft.com/office/drawing/2014/main" id="{75F1FC9D-A7A2-827C-59D8-3853C9D556A5}"/>
              </a:ext>
            </a:extLst>
          </p:cNvPr>
          <p:cNvSpPr txBox="1"/>
          <p:nvPr/>
        </p:nvSpPr>
        <p:spPr>
          <a:xfrm>
            <a:off x="407368" y="3703349"/>
            <a:ext cx="6082819" cy="253396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nSpc>
                <a:spcPct val="150000"/>
              </a:lnSpc>
            </a:pPr>
            <a:r>
              <a:rPr lang="en-US" b="1" dirty="0"/>
              <a:t>Agent’s Tasks</a:t>
            </a:r>
          </a:p>
          <a:p>
            <a:pPr marL="642937" lvl="1" indent="-285750">
              <a:lnSpc>
                <a:spcPct val="150000"/>
              </a:lnSpc>
              <a:buFont typeface="Arial" panose="020B0604020202020204" pitchFamily="34" charset="0"/>
              <a:buChar char="•"/>
            </a:pPr>
            <a:r>
              <a:rPr lang="en-US" dirty="0"/>
              <a:t>Track vital signs of the patient</a:t>
            </a:r>
          </a:p>
          <a:p>
            <a:pPr marL="642937" lvl="1" indent="-285750">
              <a:lnSpc>
                <a:spcPct val="150000"/>
              </a:lnSpc>
              <a:buFont typeface="Arial" panose="020B0604020202020204" pitchFamily="34" charset="0"/>
              <a:buChar char="•"/>
            </a:pPr>
            <a:r>
              <a:rPr lang="en-US" dirty="0"/>
              <a:t>Warn about irregularities &amp; call emergency services</a:t>
            </a:r>
          </a:p>
          <a:p>
            <a:pPr marL="642937" lvl="1" indent="-285750">
              <a:lnSpc>
                <a:spcPct val="150000"/>
              </a:lnSpc>
              <a:buFont typeface="Arial" panose="020B0604020202020204" pitchFamily="34" charset="0"/>
              <a:buChar char="•"/>
            </a:pPr>
            <a:r>
              <a:rPr lang="en-US" dirty="0"/>
              <a:t>Medication &amp; hydration intake control</a:t>
            </a:r>
          </a:p>
          <a:p>
            <a:pPr marL="642937" lvl="1" indent="-285750">
              <a:lnSpc>
                <a:spcPct val="150000"/>
              </a:lnSpc>
              <a:buFont typeface="Arial" panose="020B0604020202020204" pitchFamily="34" charset="0"/>
              <a:buChar char="•"/>
            </a:pPr>
            <a:r>
              <a:rPr lang="en-US" dirty="0"/>
              <a:t>Casual &amp; informative features</a:t>
            </a:r>
          </a:p>
          <a:p>
            <a:pPr>
              <a:lnSpc>
                <a:spcPct val="150000"/>
              </a:lnSpc>
            </a:pPr>
            <a:endParaRPr lang="en-US" dirty="0">
              <a:latin typeface="Arial" pitchFamily="34" charset="0"/>
            </a:endParaRPr>
          </a:p>
        </p:txBody>
      </p:sp>
      <p:sp>
        <p:nvSpPr>
          <p:cNvPr id="16" name="Titel 2">
            <a:extLst>
              <a:ext uri="{FF2B5EF4-FFF2-40B4-BE49-F238E27FC236}">
                <a16:creationId xmlns:a16="http://schemas.microsoft.com/office/drawing/2014/main" id="{613783C2-5699-EF95-9EA8-1C515F4368C2}"/>
              </a:ext>
            </a:extLst>
          </p:cNvPr>
          <p:cNvSpPr>
            <a:spLocks noGrp="1"/>
          </p:cNvSpPr>
          <p:nvPr>
            <p:ph type="title"/>
          </p:nvPr>
        </p:nvSpPr>
        <p:spPr>
          <a:xfrm>
            <a:off x="334437" y="44452"/>
            <a:ext cx="10586099" cy="720725"/>
          </a:xfrm>
        </p:spPr>
        <p:txBody>
          <a:bodyPr/>
          <a:lstStyle/>
          <a:p>
            <a:r>
              <a:rPr lang="en-US" dirty="0"/>
              <a:t>Technical Foundations</a:t>
            </a:r>
          </a:p>
        </p:txBody>
      </p:sp>
      <p:pic>
        <p:nvPicPr>
          <p:cNvPr id="4102" name="Picture 6" descr="Google Dialogflow">
            <a:extLst>
              <a:ext uri="{FF2B5EF4-FFF2-40B4-BE49-F238E27FC236}">
                <a16:creationId xmlns:a16="http://schemas.microsoft.com/office/drawing/2014/main" id="{1B6A660C-8348-3DF2-6711-7693874650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65922" y="3501008"/>
            <a:ext cx="3679056" cy="1471622"/>
          </a:xfrm>
          <a:prstGeom prst="rect">
            <a:avLst/>
          </a:prstGeom>
          <a:noFill/>
          <a:extLst>
            <a:ext uri="{909E8E84-426E-40DD-AFC4-6F175D3DCCD1}">
              <a14:hiddenFill xmlns:a14="http://schemas.microsoft.com/office/drawing/2010/main">
                <a:solidFill>
                  <a:srgbClr val="FFFFFF"/>
                </a:solidFill>
              </a14:hiddenFill>
            </a:ext>
          </a:extLst>
        </p:spPr>
      </p:pic>
      <p:sp>
        <p:nvSpPr>
          <p:cNvPr id="21" name="Rechteck 20">
            <a:extLst>
              <a:ext uri="{FF2B5EF4-FFF2-40B4-BE49-F238E27FC236}">
                <a16:creationId xmlns:a16="http://schemas.microsoft.com/office/drawing/2014/main" id="{F267A61C-722B-48E9-C177-6A7C13C982C1}"/>
              </a:ext>
            </a:extLst>
          </p:cNvPr>
          <p:cNvSpPr/>
          <p:nvPr/>
        </p:nvSpPr>
        <p:spPr bwMode="auto">
          <a:xfrm>
            <a:off x="7328667" y="5113587"/>
            <a:ext cx="4553565"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latin typeface="Arial" pitchFamily="34" charset="0"/>
                <a:sym typeface="Wingdings" pitchFamily="2" charset="2"/>
              </a:rPr>
              <a:t> </a:t>
            </a:r>
            <a:r>
              <a:rPr lang="en-US" b="1" dirty="0">
                <a:latin typeface="Arial" pitchFamily="34" charset="0"/>
              </a:rPr>
              <a:t>Currently no analytics solution used!</a:t>
            </a:r>
          </a:p>
        </p:txBody>
      </p:sp>
    </p:spTree>
    <p:extLst>
      <p:ext uri="{BB962C8B-B14F-4D97-AF65-F5344CB8AC3E}">
        <p14:creationId xmlns:p14="http://schemas.microsoft.com/office/powerpoint/2010/main" val="30049784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220DAB4-A3F4-5CBF-C732-8AB9C252A600}"/>
              </a:ext>
            </a:extLst>
          </p:cNvPr>
          <p:cNvSpPr>
            <a:spLocks noGrp="1"/>
          </p:cNvSpPr>
          <p:nvPr>
            <p:ph type="title"/>
          </p:nvPr>
        </p:nvSpPr>
        <p:spPr/>
        <p:txBody>
          <a:bodyPr/>
          <a:lstStyle/>
          <a:p>
            <a:r>
              <a:rPr lang="en-US" dirty="0"/>
              <a:t>Data Visualization Dashboard Prototype</a:t>
            </a:r>
          </a:p>
        </p:txBody>
      </p:sp>
      <p:sp>
        <p:nvSpPr>
          <p:cNvPr id="4" name="Datumsplatzhalter 3">
            <a:extLst>
              <a:ext uri="{FF2B5EF4-FFF2-40B4-BE49-F238E27FC236}">
                <a16:creationId xmlns:a16="http://schemas.microsoft.com/office/drawing/2014/main" id="{77852943-A9E5-7CC3-3CAA-E269709412B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F28AF16-7AAD-7471-F00F-0CD6F5DEE1F2}"/>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DC0BD10C-7784-E4CE-0F87-0C373DC429C5}"/>
              </a:ext>
            </a:extLst>
          </p:cNvPr>
          <p:cNvSpPr>
            <a:spLocks noGrp="1"/>
          </p:cNvSpPr>
          <p:nvPr>
            <p:ph type="sldNum" sz="quarter" idx="12"/>
          </p:nvPr>
        </p:nvSpPr>
        <p:spPr/>
        <p:txBody>
          <a:bodyPr/>
          <a:lstStyle/>
          <a:p>
            <a:pPr>
              <a:defRPr/>
            </a:pPr>
            <a:fld id="{E201E5CB-5EE0-4EA4-87FF-7D8A79A61969}" type="slidenum">
              <a:rPr lang="de-DE" smtClean="0"/>
              <a:pPr>
                <a:defRPr/>
              </a:pPr>
              <a:t>40</a:t>
            </a:fld>
            <a:endParaRPr lang="de-DE" dirty="0"/>
          </a:p>
        </p:txBody>
      </p:sp>
      <p:pic>
        <p:nvPicPr>
          <p:cNvPr id="11" name="Inhaltsplatzhalter 10" descr="Ein Bild, das Text, Schrift, Reihe, Screenshot enthält.&#10;&#10;Automatisch generierte Beschreibung">
            <a:extLst>
              <a:ext uri="{FF2B5EF4-FFF2-40B4-BE49-F238E27FC236}">
                <a16:creationId xmlns:a16="http://schemas.microsoft.com/office/drawing/2014/main" id="{6DE4EFEF-7EAD-1732-057C-8C45C97BA03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5678" y="981075"/>
            <a:ext cx="11260644" cy="5400675"/>
          </a:xfrm>
        </p:spPr>
      </p:pic>
    </p:spTree>
    <p:extLst>
      <p:ext uri="{BB962C8B-B14F-4D97-AF65-F5344CB8AC3E}">
        <p14:creationId xmlns:p14="http://schemas.microsoft.com/office/powerpoint/2010/main" val="1391728348"/>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220DAB4-A3F4-5CBF-C732-8AB9C252A600}"/>
              </a:ext>
            </a:extLst>
          </p:cNvPr>
          <p:cNvSpPr>
            <a:spLocks noGrp="1"/>
          </p:cNvSpPr>
          <p:nvPr>
            <p:ph type="title"/>
          </p:nvPr>
        </p:nvSpPr>
        <p:spPr/>
        <p:txBody>
          <a:bodyPr/>
          <a:lstStyle/>
          <a:p>
            <a:r>
              <a:rPr lang="en-US" dirty="0"/>
              <a:t>Data Visualization Dashboard Prototype</a:t>
            </a:r>
          </a:p>
        </p:txBody>
      </p:sp>
      <p:sp>
        <p:nvSpPr>
          <p:cNvPr id="4" name="Datumsplatzhalter 3">
            <a:extLst>
              <a:ext uri="{FF2B5EF4-FFF2-40B4-BE49-F238E27FC236}">
                <a16:creationId xmlns:a16="http://schemas.microsoft.com/office/drawing/2014/main" id="{77852943-A9E5-7CC3-3CAA-E269709412B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F28AF16-7AAD-7471-F00F-0CD6F5DEE1F2}"/>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DC0BD10C-7784-E4CE-0F87-0C373DC429C5}"/>
              </a:ext>
            </a:extLst>
          </p:cNvPr>
          <p:cNvSpPr>
            <a:spLocks noGrp="1"/>
          </p:cNvSpPr>
          <p:nvPr>
            <p:ph type="sldNum" sz="quarter" idx="12"/>
          </p:nvPr>
        </p:nvSpPr>
        <p:spPr/>
        <p:txBody>
          <a:bodyPr/>
          <a:lstStyle/>
          <a:p>
            <a:pPr>
              <a:defRPr/>
            </a:pPr>
            <a:fld id="{E201E5CB-5EE0-4EA4-87FF-7D8A79A61969}" type="slidenum">
              <a:rPr lang="de-DE" smtClean="0"/>
              <a:pPr>
                <a:defRPr/>
              </a:pPr>
              <a:t>41</a:t>
            </a:fld>
            <a:endParaRPr lang="de-DE" dirty="0"/>
          </a:p>
        </p:txBody>
      </p:sp>
      <p:pic>
        <p:nvPicPr>
          <p:cNvPr id="9" name="Inhaltsplatzhalter 8" descr="Ein Bild, das Text, Schrift, Screenshot, Quittung enthält.&#10;&#10;Automatisch generierte Beschreibung">
            <a:extLst>
              <a:ext uri="{FF2B5EF4-FFF2-40B4-BE49-F238E27FC236}">
                <a16:creationId xmlns:a16="http://schemas.microsoft.com/office/drawing/2014/main" id="{18F25573-1A72-9401-282F-3C56101D37A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4963" y="2068322"/>
            <a:ext cx="11522075" cy="3226181"/>
          </a:xfrm>
        </p:spPr>
      </p:pic>
    </p:spTree>
    <p:extLst>
      <p:ext uri="{BB962C8B-B14F-4D97-AF65-F5344CB8AC3E}">
        <p14:creationId xmlns:p14="http://schemas.microsoft.com/office/powerpoint/2010/main" val="1123664323"/>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220DAB4-A3F4-5CBF-C732-8AB9C252A600}"/>
              </a:ext>
            </a:extLst>
          </p:cNvPr>
          <p:cNvSpPr>
            <a:spLocks noGrp="1"/>
          </p:cNvSpPr>
          <p:nvPr>
            <p:ph type="title"/>
          </p:nvPr>
        </p:nvSpPr>
        <p:spPr/>
        <p:txBody>
          <a:bodyPr/>
          <a:lstStyle/>
          <a:p>
            <a:r>
              <a:rPr lang="en-US" dirty="0"/>
              <a:t>Data Visualization Dashboard Prototype</a:t>
            </a:r>
          </a:p>
        </p:txBody>
      </p:sp>
      <p:sp>
        <p:nvSpPr>
          <p:cNvPr id="4" name="Datumsplatzhalter 3">
            <a:extLst>
              <a:ext uri="{FF2B5EF4-FFF2-40B4-BE49-F238E27FC236}">
                <a16:creationId xmlns:a16="http://schemas.microsoft.com/office/drawing/2014/main" id="{77852943-A9E5-7CC3-3CAA-E269709412B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F28AF16-7AAD-7471-F00F-0CD6F5DEE1F2}"/>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DC0BD10C-7784-E4CE-0F87-0C373DC429C5}"/>
              </a:ext>
            </a:extLst>
          </p:cNvPr>
          <p:cNvSpPr>
            <a:spLocks noGrp="1"/>
          </p:cNvSpPr>
          <p:nvPr>
            <p:ph type="sldNum" sz="quarter" idx="12"/>
          </p:nvPr>
        </p:nvSpPr>
        <p:spPr/>
        <p:txBody>
          <a:bodyPr/>
          <a:lstStyle/>
          <a:p>
            <a:pPr>
              <a:defRPr/>
            </a:pPr>
            <a:fld id="{E201E5CB-5EE0-4EA4-87FF-7D8A79A61969}" type="slidenum">
              <a:rPr lang="de-DE" smtClean="0"/>
              <a:pPr>
                <a:defRPr/>
              </a:pPr>
              <a:t>42</a:t>
            </a:fld>
            <a:endParaRPr lang="de-DE" dirty="0"/>
          </a:p>
        </p:txBody>
      </p:sp>
      <p:pic>
        <p:nvPicPr>
          <p:cNvPr id="10" name="Inhaltsplatzhalter 9" descr="Ein Bild, das Text, Screenshot, Farbigkeit, Reihe enthält.&#10;&#10;Automatisch generierte Beschreibung">
            <a:extLst>
              <a:ext uri="{FF2B5EF4-FFF2-40B4-BE49-F238E27FC236}">
                <a16:creationId xmlns:a16="http://schemas.microsoft.com/office/drawing/2014/main" id="{51CDD633-A83F-C77D-BE86-D8CB1977967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4864" y="981075"/>
            <a:ext cx="11202273" cy="5400675"/>
          </a:xfrm>
        </p:spPr>
      </p:pic>
    </p:spTree>
    <p:extLst>
      <p:ext uri="{BB962C8B-B14F-4D97-AF65-F5344CB8AC3E}">
        <p14:creationId xmlns:p14="http://schemas.microsoft.com/office/powerpoint/2010/main" val="967426153"/>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220DAB4-A3F4-5CBF-C732-8AB9C252A600}"/>
              </a:ext>
            </a:extLst>
          </p:cNvPr>
          <p:cNvSpPr>
            <a:spLocks noGrp="1"/>
          </p:cNvSpPr>
          <p:nvPr>
            <p:ph type="title"/>
          </p:nvPr>
        </p:nvSpPr>
        <p:spPr/>
        <p:txBody>
          <a:bodyPr/>
          <a:lstStyle/>
          <a:p>
            <a:r>
              <a:rPr lang="en-US" dirty="0"/>
              <a:t>Data Visualization Dashboard Prototype</a:t>
            </a:r>
          </a:p>
        </p:txBody>
      </p:sp>
      <p:sp>
        <p:nvSpPr>
          <p:cNvPr id="4" name="Datumsplatzhalter 3">
            <a:extLst>
              <a:ext uri="{FF2B5EF4-FFF2-40B4-BE49-F238E27FC236}">
                <a16:creationId xmlns:a16="http://schemas.microsoft.com/office/drawing/2014/main" id="{77852943-A9E5-7CC3-3CAA-E269709412B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F28AF16-7AAD-7471-F00F-0CD6F5DEE1F2}"/>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DC0BD10C-7784-E4CE-0F87-0C373DC429C5}"/>
              </a:ext>
            </a:extLst>
          </p:cNvPr>
          <p:cNvSpPr>
            <a:spLocks noGrp="1"/>
          </p:cNvSpPr>
          <p:nvPr>
            <p:ph type="sldNum" sz="quarter" idx="12"/>
          </p:nvPr>
        </p:nvSpPr>
        <p:spPr/>
        <p:txBody>
          <a:bodyPr/>
          <a:lstStyle/>
          <a:p>
            <a:pPr>
              <a:defRPr/>
            </a:pPr>
            <a:fld id="{E201E5CB-5EE0-4EA4-87FF-7D8A79A61969}" type="slidenum">
              <a:rPr lang="de-DE" smtClean="0"/>
              <a:pPr>
                <a:defRPr/>
              </a:pPr>
              <a:t>43</a:t>
            </a:fld>
            <a:endParaRPr lang="de-DE" dirty="0"/>
          </a:p>
        </p:txBody>
      </p:sp>
      <p:pic>
        <p:nvPicPr>
          <p:cNvPr id="9" name="Inhaltsplatzhalter 8" descr="Ein Bild, das Text, Reihe, Schrift, Diagramm enthält.&#10;&#10;Automatisch generierte Beschreibung">
            <a:extLst>
              <a:ext uri="{FF2B5EF4-FFF2-40B4-BE49-F238E27FC236}">
                <a16:creationId xmlns:a16="http://schemas.microsoft.com/office/drawing/2014/main" id="{87E4439A-D782-4CF1-E26C-DA37CD10D68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8347" y="981075"/>
            <a:ext cx="11435307" cy="5400675"/>
          </a:xfrm>
        </p:spPr>
      </p:pic>
    </p:spTree>
    <p:extLst>
      <p:ext uri="{BB962C8B-B14F-4D97-AF65-F5344CB8AC3E}">
        <p14:creationId xmlns:p14="http://schemas.microsoft.com/office/powerpoint/2010/main" val="1322115969"/>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220DAB4-A3F4-5CBF-C732-8AB9C252A600}"/>
              </a:ext>
            </a:extLst>
          </p:cNvPr>
          <p:cNvSpPr>
            <a:spLocks noGrp="1"/>
          </p:cNvSpPr>
          <p:nvPr>
            <p:ph type="title"/>
          </p:nvPr>
        </p:nvSpPr>
        <p:spPr/>
        <p:txBody>
          <a:bodyPr/>
          <a:lstStyle/>
          <a:p>
            <a:r>
              <a:rPr lang="en-US" dirty="0"/>
              <a:t>Data Visualization Dashboard Prototype</a:t>
            </a:r>
          </a:p>
        </p:txBody>
      </p:sp>
      <p:sp>
        <p:nvSpPr>
          <p:cNvPr id="4" name="Datumsplatzhalter 3">
            <a:extLst>
              <a:ext uri="{FF2B5EF4-FFF2-40B4-BE49-F238E27FC236}">
                <a16:creationId xmlns:a16="http://schemas.microsoft.com/office/drawing/2014/main" id="{77852943-A9E5-7CC3-3CAA-E269709412B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F28AF16-7AAD-7471-F00F-0CD6F5DEE1F2}"/>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DC0BD10C-7784-E4CE-0F87-0C373DC429C5}"/>
              </a:ext>
            </a:extLst>
          </p:cNvPr>
          <p:cNvSpPr>
            <a:spLocks noGrp="1"/>
          </p:cNvSpPr>
          <p:nvPr>
            <p:ph type="sldNum" sz="quarter" idx="12"/>
          </p:nvPr>
        </p:nvSpPr>
        <p:spPr/>
        <p:txBody>
          <a:bodyPr/>
          <a:lstStyle/>
          <a:p>
            <a:pPr>
              <a:defRPr/>
            </a:pPr>
            <a:fld id="{E201E5CB-5EE0-4EA4-87FF-7D8A79A61969}" type="slidenum">
              <a:rPr lang="de-DE" smtClean="0"/>
              <a:pPr>
                <a:defRPr/>
              </a:pPr>
              <a:t>44</a:t>
            </a:fld>
            <a:endParaRPr lang="de-DE" dirty="0"/>
          </a:p>
        </p:txBody>
      </p:sp>
      <p:pic>
        <p:nvPicPr>
          <p:cNvPr id="9" name="Inhaltsplatzhalter 8" descr="Ein Bild, das Text, Reihe, Schrift, Screenshot enthält.&#10;&#10;Automatisch generierte Beschreibung">
            <a:extLst>
              <a:ext uri="{FF2B5EF4-FFF2-40B4-BE49-F238E27FC236}">
                <a16:creationId xmlns:a16="http://schemas.microsoft.com/office/drawing/2014/main" id="{AF6FA1A9-0711-41AC-D8B4-429ED829DA3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1290" y="981075"/>
            <a:ext cx="11369421" cy="5400675"/>
          </a:xfrm>
        </p:spPr>
      </p:pic>
    </p:spTree>
    <p:extLst>
      <p:ext uri="{BB962C8B-B14F-4D97-AF65-F5344CB8AC3E}">
        <p14:creationId xmlns:p14="http://schemas.microsoft.com/office/powerpoint/2010/main" val="1550566615"/>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220DAB4-A3F4-5CBF-C732-8AB9C252A600}"/>
              </a:ext>
            </a:extLst>
          </p:cNvPr>
          <p:cNvSpPr>
            <a:spLocks noGrp="1"/>
          </p:cNvSpPr>
          <p:nvPr>
            <p:ph type="title"/>
          </p:nvPr>
        </p:nvSpPr>
        <p:spPr/>
        <p:txBody>
          <a:bodyPr/>
          <a:lstStyle/>
          <a:p>
            <a:r>
              <a:rPr lang="en-US" dirty="0"/>
              <a:t>Data Visualization Dashboard Prototype</a:t>
            </a:r>
          </a:p>
        </p:txBody>
      </p:sp>
      <p:sp>
        <p:nvSpPr>
          <p:cNvPr id="4" name="Datumsplatzhalter 3">
            <a:extLst>
              <a:ext uri="{FF2B5EF4-FFF2-40B4-BE49-F238E27FC236}">
                <a16:creationId xmlns:a16="http://schemas.microsoft.com/office/drawing/2014/main" id="{77852943-A9E5-7CC3-3CAA-E269709412B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F28AF16-7AAD-7471-F00F-0CD6F5DEE1F2}"/>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DC0BD10C-7784-E4CE-0F87-0C373DC429C5}"/>
              </a:ext>
            </a:extLst>
          </p:cNvPr>
          <p:cNvSpPr>
            <a:spLocks noGrp="1"/>
          </p:cNvSpPr>
          <p:nvPr>
            <p:ph type="sldNum" sz="quarter" idx="12"/>
          </p:nvPr>
        </p:nvSpPr>
        <p:spPr/>
        <p:txBody>
          <a:bodyPr/>
          <a:lstStyle/>
          <a:p>
            <a:pPr>
              <a:defRPr/>
            </a:pPr>
            <a:fld id="{E201E5CB-5EE0-4EA4-87FF-7D8A79A61969}" type="slidenum">
              <a:rPr lang="de-DE" smtClean="0"/>
              <a:pPr>
                <a:defRPr/>
              </a:pPr>
              <a:t>45</a:t>
            </a:fld>
            <a:endParaRPr lang="de-DE" dirty="0"/>
          </a:p>
        </p:txBody>
      </p:sp>
      <p:pic>
        <p:nvPicPr>
          <p:cNvPr id="9" name="Inhaltsplatzhalter 8" descr="Ein Bild, das Text, Reihe, Schrift, Screenshot enthält.&#10;&#10;Automatisch generierte Beschreibung">
            <a:extLst>
              <a:ext uri="{FF2B5EF4-FFF2-40B4-BE49-F238E27FC236}">
                <a16:creationId xmlns:a16="http://schemas.microsoft.com/office/drawing/2014/main" id="{7FCFB5EE-B4D6-0505-A8F4-5BB62D06A97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8867" y="981075"/>
            <a:ext cx="11454267" cy="5400675"/>
          </a:xfrm>
        </p:spPr>
      </p:pic>
    </p:spTree>
    <p:extLst>
      <p:ext uri="{BB962C8B-B14F-4D97-AF65-F5344CB8AC3E}">
        <p14:creationId xmlns:p14="http://schemas.microsoft.com/office/powerpoint/2010/main" val="95887926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25D45F3-10CD-9409-41D0-889EB6600FAB}"/>
              </a:ext>
            </a:extLst>
          </p:cNvPr>
          <p:cNvSpPr>
            <a:spLocks noGrp="1"/>
          </p:cNvSpPr>
          <p:nvPr>
            <p:ph type="title"/>
          </p:nvPr>
        </p:nvSpPr>
        <p:spPr/>
        <p:txBody>
          <a:bodyPr/>
          <a:lstStyle/>
          <a:p>
            <a:r>
              <a:rPr lang="en-US" dirty="0"/>
              <a:t>Technical Foundations</a:t>
            </a:r>
          </a:p>
        </p:txBody>
      </p:sp>
      <p:sp>
        <p:nvSpPr>
          <p:cNvPr id="4" name="Datumsplatzhalter 3">
            <a:extLst>
              <a:ext uri="{FF2B5EF4-FFF2-40B4-BE49-F238E27FC236}">
                <a16:creationId xmlns:a16="http://schemas.microsoft.com/office/drawing/2014/main" id="{7BA7333B-4CE1-F9B8-5994-683D214B24F3}"/>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E6914BE8-74E9-0431-371F-78732442EDDA}"/>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5ED3DD7A-5182-457C-B63F-14EE5D54983C}"/>
              </a:ext>
            </a:extLst>
          </p:cNvPr>
          <p:cNvSpPr>
            <a:spLocks noGrp="1"/>
          </p:cNvSpPr>
          <p:nvPr>
            <p:ph type="sldNum" sz="quarter" idx="12"/>
          </p:nvPr>
        </p:nvSpPr>
        <p:spPr/>
        <p:txBody>
          <a:bodyPr/>
          <a:lstStyle/>
          <a:p>
            <a:pPr>
              <a:defRPr/>
            </a:pPr>
            <a:fld id="{E201E5CB-5EE0-4EA4-87FF-7D8A79A61969}" type="slidenum">
              <a:rPr lang="de-DE" smtClean="0"/>
              <a:pPr>
                <a:defRPr/>
              </a:pPr>
              <a:t>5</a:t>
            </a:fld>
            <a:endParaRPr lang="de-DE" dirty="0"/>
          </a:p>
        </p:txBody>
      </p:sp>
      <p:sp>
        <p:nvSpPr>
          <p:cNvPr id="7" name="Rechteck 6">
            <a:extLst>
              <a:ext uri="{FF2B5EF4-FFF2-40B4-BE49-F238E27FC236}">
                <a16:creationId xmlns:a16="http://schemas.microsoft.com/office/drawing/2014/main" id="{7247230B-F5EF-CAA0-4E50-1AB378BD11D5}"/>
              </a:ext>
            </a:extLst>
          </p:cNvPr>
          <p:cNvSpPr/>
          <p:nvPr/>
        </p:nvSpPr>
        <p:spPr bwMode="auto">
          <a:xfrm>
            <a:off x="8040218" y="1484784"/>
            <a:ext cx="3212432" cy="458667"/>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CDD Cycle</a:t>
            </a:r>
          </a:p>
        </p:txBody>
      </p:sp>
      <p:grpSp>
        <p:nvGrpSpPr>
          <p:cNvPr id="8" name="Gruppieren 7">
            <a:extLst>
              <a:ext uri="{FF2B5EF4-FFF2-40B4-BE49-F238E27FC236}">
                <a16:creationId xmlns:a16="http://schemas.microsoft.com/office/drawing/2014/main" id="{27CCB9B8-ECC9-00F0-4F63-DA033A69E6BC}"/>
              </a:ext>
            </a:extLst>
          </p:cNvPr>
          <p:cNvGrpSpPr/>
          <p:nvPr/>
        </p:nvGrpSpPr>
        <p:grpSpPr>
          <a:xfrm>
            <a:off x="7428148" y="2313343"/>
            <a:ext cx="4428492" cy="3563929"/>
            <a:chOff x="7392144" y="1556792"/>
            <a:chExt cx="4428492" cy="3563929"/>
          </a:xfrm>
        </p:grpSpPr>
        <p:sp>
          <p:nvSpPr>
            <p:cNvPr id="9" name="Rechteck 8">
              <a:extLst>
                <a:ext uri="{FF2B5EF4-FFF2-40B4-BE49-F238E27FC236}">
                  <a16:creationId xmlns:a16="http://schemas.microsoft.com/office/drawing/2014/main" id="{1159E42C-FAF2-C536-4C27-5D775CB1ED76}"/>
                </a:ext>
              </a:extLst>
            </p:cNvPr>
            <p:cNvSpPr/>
            <p:nvPr/>
          </p:nvSpPr>
          <p:spPr bwMode="auto">
            <a:xfrm>
              <a:off x="8868308" y="1556792"/>
              <a:ext cx="1476164" cy="8724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Share</a:t>
              </a:r>
            </a:p>
          </p:txBody>
        </p:sp>
        <p:sp>
          <p:nvSpPr>
            <p:cNvPr id="10" name="Rechteck 9">
              <a:extLst>
                <a:ext uri="{FF2B5EF4-FFF2-40B4-BE49-F238E27FC236}">
                  <a16:creationId xmlns:a16="http://schemas.microsoft.com/office/drawing/2014/main" id="{221BA8E2-3134-65BA-F3F7-BBE299A23012}"/>
                </a:ext>
              </a:extLst>
            </p:cNvPr>
            <p:cNvSpPr/>
            <p:nvPr/>
          </p:nvSpPr>
          <p:spPr bwMode="auto">
            <a:xfrm>
              <a:off x="10344472" y="2902516"/>
              <a:ext cx="1476164" cy="8724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Review / Annotate</a:t>
              </a:r>
            </a:p>
          </p:txBody>
        </p:sp>
        <p:sp>
          <p:nvSpPr>
            <p:cNvPr id="11" name="Rechteck 10">
              <a:extLst>
                <a:ext uri="{FF2B5EF4-FFF2-40B4-BE49-F238E27FC236}">
                  <a16:creationId xmlns:a16="http://schemas.microsoft.com/office/drawing/2014/main" id="{9ED3B41C-5F11-C783-402B-09842F958C4D}"/>
                </a:ext>
              </a:extLst>
            </p:cNvPr>
            <p:cNvSpPr/>
            <p:nvPr/>
          </p:nvSpPr>
          <p:spPr bwMode="auto">
            <a:xfrm>
              <a:off x="8868308" y="4248241"/>
              <a:ext cx="1476164" cy="8724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Test &amp; Track Behavior</a:t>
              </a:r>
            </a:p>
          </p:txBody>
        </p:sp>
        <p:sp>
          <p:nvSpPr>
            <p:cNvPr id="12" name="Rechteck 11">
              <a:extLst>
                <a:ext uri="{FF2B5EF4-FFF2-40B4-BE49-F238E27FC236}">
                  <a16:creationId xmlns:a16="http://schemas.microsoft.com/office/drawing/2014/main" id="{8FFF8174-9EFE-4680-51A7-5CD134B1FCA2}"/>
                </a:ext>
              </a:extLst>
            </p:cNvPr>
            <p:cNvSpPr/>
            <p:nvPr/>
          </p:nvSpPr>
          <p:spPr bwMode="auto">
            <a:xfrm>
              <a:off x="7392144" y="2902516"/>
              <a:ext cx="1476164" cy="8724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Fix</a:t>
              </a:r>
            </a:p>
          </p:txBody>
        </p:sp>
        <p:cxnSp>
          <p:nvCxnSpPr>
            <p:cNvPr id="13" name="Gerade Verbindung mit Pfeil 21">
              <a:extLst>
                <a:ext uri="{FF2B5EF4-FFF2-40B4-BE49-F238E27FC236}">
                  <a16:creationId xmlns:a16="http://schemas.microsoft.com/office/drawing/2014/main" id="{EE3CC3CE-DA17-64F3-08AE-549B74C89BD0}"/>
                </a:ext>
              </a:extLst>
            </p:cNvPr>
            <p:cNvCxnSpPr>
              <a:cxnSpLocks/>
              <a:stCxn id="10" idx="2"/>
              <a:endCxn id="11" idx="3"/>
            </p:cNvCxnSpPr>
            <p:nvPr/>
          </p:nvCxnSpPr>
          <p:spPr bwMode="auto">
            <a:xfrm rot="5400000">
              <a:off x="10258771" y="3860697"/>
              <a:ext cx="909485" cy="738082"/>
            </a:xfrm>
            <a:prstGeom prst="curvedConnector2">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14" name="Gerade Verbindung mit Pfeil 23">
              <a:extLst>
                <a:ext uri="{FF2B5EF4-FFF2-40B4-BE49-F238E27FC236}">
                  <a16:creationId xmlns:a16="http://schemas.microsoft.com/office/drawing/2014/main" id="{3694F247-584A-A195-10E5-FC110FD763D5}"/>
                </a:ext>
              </a:extLst>
            </p:cNvPr>
            <p:cNvCxnSpPr>
              <a:cxnSpLocks/>
              <a:stCxn id="11" idx="1"/>
              <a:endCxn id="12" idx="2"/>
            </p:cNvCxnSpPr>
            <p:nvPr/>
          </p:nvCxnSpPr>
          <p:spPr bwMode="auto">
            <a:xfrm rot="10800000">
              <a:off x="8130226" y="3774997"/>
              <a:ext cx="738082" cy="909485"/>
            </a:xfrm>
            <a:prstGeom prst="curvedConnector2">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15" name="Gerade Verbindung mit Pfeil 25">
              <a:extLst>
                <a:ext uri="{FF2B5EF4-FFF2-40B4-BE49-F238E27FC236}">
                  <a16:creationId xmlns:a16="http://schemas.microsoft.com/office/drawing/2014/main" id="{8C157D37-B122-7CE9-1884-B4681C695734}"/>
                </a:ext>
              </a:extLst>
            </p:cNvPr>
            <p:cNvCxnSpPr>
              <a:cxnSpLocks/>
              <a:stCxn id="12" idx="0"/>
              <a:endCxn id="9" idx="1"/>
            </p:cNvCxnSpPr>
            <p:nvPr/>
          </p:nvCxnSpPr>
          <p:spPr bwMode="auto">
            <a:xfrm rot="5400000" flipH="1" flipV="1">
              <a:off x="8044525" y="2078733"/>
              <a:ext cx="909484" cy="738082"/>
            </a:xfrm>
            <a:prstGeom prst="curvedConnector2">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16" name="Gerade Verbindung mit Pfeil 23">
              <a:extLst>
                <a:ext uri="{FF2B5EF4-FFF2-40B4-BE49-F238E27FC236}">
                  <a16:creationId xmlns:a16="http://schemas.microsoft.com/office/drawing/2014/main" id="{3A27FC89-359F-267A-A175-861F7013F7D5}"/>
                </a:ext>
              </a:extLst>
            </p:cNvPr>
            <p:cNvCxnSpPr>
              <a:cxnSpLocks/>
            </p:cNvCxnSpPr>
            <p:nvPr/>
          </p:nvCxnSpPr>
          <p:spPr bwMode="auto">
            <a:xfrm>
              <a:off x="10344472" y="1988240"/>
              <a:ext cx="738082" cy="909485"/>
            </a:xfrm>
            <a:prstGeom prst="curvedConnector2">
              <a:avLst/>
            </a:prstGeom>
            <a:ln>
              <a:headEnd type="none" w="med" len="med"/>
              <a:tailEnd type="arrow"/>
            </a:ln>
          </p:spPr>
          <p:style>
            <a:lnRef idx="3">
              <a:schemeClr val="dk1"/>
            </a:lnRef>
            <a:fillRef idx="0">
              <a:schemeClr val="dk1"/>
            </a:fillRef>
            <a:effectRef idx="2">
              <a:schemeClr val="dk1"/>
            </a:effectRef>
            <a:fontRef idx="minor">
              <a:schemeClr val="tx1"/>
            </a:fontRef>
          </p:style>
        </p:cxnSp>
      </p:grpSp>
      <p:sp>
        <p:nvSpPr>
          <p:cNvPr id="17" name="Rechteck 16">
            <a:extLst>
              <a:ext uri="{FF2B5EF4-FFF2-40B4-BE49-F238E27FC236}">
                <a16:creationId xmlns:a16="http://schemas.microsoft.com/office/drawing/2014/main" id="{320267AC-9196-DC5E-315A-B1BE13E2B9CC}"/>
              </a:ext>
            </a:extLst>
          </p:cNvPr>
          <p:cNvSpPr/>
          <p:nvPr/>
        </p:nvSpPr>
        <p:spPr>
          <a:xfrm>
            <a:off x="332904" y="6351132"/>
            <a:ext cx="11524664" cy="215444"/>
          </a:xfrm>
          <a:prstGeom prst="rect">
            <a:avLst/>
          </a:prstGeom>
        </p:spPr>
        <p:txBody>
          <a:bodyPr wrap="square" rIns="0">
            <a:spAutoFit/>
          </a:bodyPr>
          <a:lstStyle/>
          <a:p>
            <a:pPr lvl="0" algn="r"/>
            <a:r>
              <a:rPr lang="en-US" sz="800" i="1" dirty="0">
                <a:solidFill>
                  <a:srgbClr val="000000"/>
                </a:solidFill>
                <a:latin typeface="Arial"/>
              </a:rPr>
              <a:t>RASA Docs on CDD (</a:t>
            </a:r>
            <a:r>
              <a:rPr lang="en-US" sz="800" i="1" dirty="0">
                <a:solidFill>
                  <a:srgbClr val="000000"/>
                </a:solidFill>
                <a:latin typeface="Arial"/>
                <a:hlinkClick r:id="rId2"/>
              </a:rPr>
              <a:t>https://rasa.com/docs/rasa/conversation-driven-development/</a:t>
            </a:r>
            <a:r>
              <a:rPr lang="en-US" sz="800" i="1" dirty="0">
                <a:solidFill>
                  <a:srgbClr val="000000"/>
                </a:solidFill>
                <a:latin typeface="Arial"/>
              </a:rPr>
              <a:t>)</a:t>
            </a:r>
          </a:p>
        </p:txBody>
      </p:sp>
      <p:sp>
        <p:nvSpPr>
          <p:cNvPr id="18" name="Inhaltsplatzhalter 1">
            <a:extLst>
              <a:ext uri="{FF2B5EF4-FFF2-40B4-BE49-F238E27FC236}">
                <a16:creationId xmlns:a16="http://schemas.microsoft.com/office/drawing/2014/main" id="{DE77D39F-9A57-2110-653C-D8BF2F3F94F4}"/>
              </a:ext>
            </a:extLst>
          </p:cNvPr>
          <p:cNvSpPr txBox="1">
            <a:spLocks/>
          </p:cNvSpPr>
          <p:nvPr/>
        </p:nvSpPr>
        <p:spPr bwMode="auto">
          <a:xfrm>
            <a:off x="495711" y="1865181"/>
            <a:ext cx="6769677" cy="31680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0" indent="0">
              <a:lnSpc>
                <a:spcPct val="150000"/>
              </a:lnSpc>
            </a:pPr>
            <a:r>
              <a:rPr lang="en-US" b="1" kern="0" dirty="0"/>
              <a:t>Conversation Driven Development (CDD)</a:t>
            </a:r>
          </a:p>
          <a:p>
            <a:pPr marL="642937" lvl="1" indent="-285750">
              <a:lnSpc>
                <a:spcPct val="150000"/>
              </a:lnSpc>
              <a:buFont typeface="Arial" panose="020B0604020202020204" pitchFamily="34" charset="0"/>
              <a:buChar char="•"/>
            </a:pPr>
            <a:r>
              <a:rPr lang="en-US" kern="0" dirty="0"/>
              <a:t>Best practice for developing conversational AI assistants</a:t>
            </a:r>
          </a:p>
          <a:p>
            <a:pPr marL="642937" lvl="1" indent="-285750">
              <a:lnSpc>
                <a:spcPct val="150000"/>
              </a:lnSpc>
              <a:buFont typeface="Arial" panose="020B0604020202020204" pitchFamily="34" charset="0"/>
              <a:buChar char="•"/>
            </a:pPr>
            <a:r>
              <a:rPr lang="en-US" kern="0" dirty="0"/>
              <a:t>Repeating and non-linear cycle </a:t>
            </a:r>
          </a:p>
          <a:p>
            <a:pPr marL="642937" lvl="1" indent="-285750">
              <a:lnSpc>
                <a:spcPct val="150000"/>
              </a:lnSpc>
              <a:buFont typeface="Arial" panose="020B0604020202020204" pitchFamily="34" charset="0"/>
              <a:buChar char="•"/>
            </a:pPr>
            <a:r>
              <a:rPr lang="en-US" kern="0" dirty="0"/>
              <a:t>Principle: Listen to your users and how they interact with the system </a:t>
            </a:r>
            <a:r>
              <a:rPr lang="en-US" kern="0" dirty="0">
                <a:sym typeface="Wingdings" pitchFamily="2" charset="2"/>
              </a:rPr>
              <a:t> adapt the system  repeat</a:t>
            </a:r>
          </a:p>
          <a:p>
            <a:pPr marL="642937" lvl="1" indent="-285750">
              <a:lnSpc>
                <a:spcPct val="150000"/>
              </a:lnSpc>
              <a:buFont typeface="Arial" panose="020B0604020202020204" pitchFamily="34" charset="0"/>
              <a:buChar char="•"/>
            </a:pPr>
            <a:endParaRPr lang="en-US" kern="0" dirty="0"/>
          </a:p>
          <a:p>
            <a:pPr marL="642937" lvl="1" indent="-285750">
              <a:lnSpc>
                <a:spcPct val="150000"/>
              </a:lnSpc>
              <a:buFont typeface="Arial" panose="020B0604020202020204" pitchFamily="34" charset="0"/>
              <a:buChar char="•"/>
            </a:pPr>
            <a:r>
              <a:rPr lang="en-US" b="1" kern="0" dirty="0"/>
              <a:t>Focus of this work</a:t>
            </a:r>
            <a:r>
              <a:rPr lang="en-US" kern="0" dirty="0"/>
              <a:t>: Data Analysis of the ALPHA agent (review log-data, track behavior, prepare “Fix” phase)</a:t>
            </a:r>
          </a:p>
        </p:txBody>
      </p:sp>
      <p:sp>
        <p:nvSpPr>
          <p:cNvPr id="19" name="Ring 18">
            <a:extLst>
              <a:ext uri="{FF2B5EF4-FFF2-40B4-BE49-F238E27FC236}">
                <a16:creationId xmlns:a16="http://schemas.microsoft.com/office/drawing/2014/main" id="{E0050A0E-BE05-5EF6-8BF4-EEB05CF3BA68}"/>
              </a:ext>
            </a:extLst>
          </p:cNvPr>
          <p:cNvSpPr/>
          <p:nvPr/>
        </p:nvSpPr>
        <p:spPr bwMode="auto">
          <a:xfrm rot="19206273">
            <a:off x="8294557" y="3642843"/>
            <a:ext cx="4170326" cy="2175093"/>
          </a:xfrm>
          <a:prstGeom prst="donut">
            <a:avLst>
              <a:gd name="adj" fmla="val 3104"/>
            </a:avLst>
          </a:prstGeom>
          <a:solidFill>
            <a:schemeClr val="accent6"/>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34030787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2195526"/>
            <a:ext cx="12192000" cy="1161466"/>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p:txBody>
          <a:bodyPr/>
          <a:lstStyle/>
          <a:p>
            <a:r>
              <a:rPr lang="en-US" b="1" dirty="0"/>
              <a:t>Introduction </a:t>
            </a:r>
          </a:p>
          <a:p>
            <a:pPr lvl="1"/>
            <a:r>
              <a:rPr lang="en-US" dirty="0"/>
              <a:t>Motivation</a:t>
            </a:r>
          </a:p>
          <a:p>
            <a:pPr lvl="1"/>
            <a:r>
              <a:rPr lang="en-US" dirty="0"/>
              <a:t>Technical Foundations</a:t>
            </a:r>
            <a:br>
              <a:rPr lang="en-US" dirty="0"/>
            </a:br>
            <a:endParaRPr lang="en-US" dirty="0"/>
          </a:p>
          <a:p>
            <a:r>
              <a:rPr lang="en-US" b="1" dirty="0"/>
              <a:t>Research Approach</a:t>
            </a:r>
          </a:p>
          <a:p>
            <a:pPr lvl="1"/>
            <a:r>
              <a:rPr lang="en-US" dirty="0"/>
              <a:t>Research Questions</a:t>
            </a:r>
          </a:p>
          <a:p>
            <a:pPr lvl="1"/>
            <a:r>
              <a:rPr lang="en-US" dirty="0"/>
              <a:t>Methodology</a:t>
            </a:r>
          </a:p>
          <a:p>
            <a:pPr lvl="1"/>
            <a:endParaRPr lang="en-US" dirty="0"/>
          </a:p>
          <a:p>
            <a:r>
              <a:rPr lang="en-US" b="1" dirty="0"/>
              <a:t>Results</a:t>
            </a:r>
          </a:p>
          <a:p>
            <a:pPr lvl="1"/>
            <a:r>
              <a:rPr lang="en-US" dirty="0"/>
              <a:t>Literature Analysis</a:t>
            </a:r>
          </a:p>
          <a:p>
            <a:pPr lvl="1"/>
            <a:r>
              <a:rPr lang="en-US" dirty="0"/>
              <a:t>Semi-Structured Interviews</a:t>
            </a:r>
          </a:p>
          <a:p>
            <a:pPr lvl="1"/>
            <a:r>
              <a:rPr lang="en-US" dirty="0"/>
              <a:t>Log Data Analysis and Visualization</a:t>
            </a:r>
          </a:p>
          <a:p>
            <a:pPr marL="98425" lvl="1" indent="0">
              <a:buNone/>
            </a:pPr>
            <a:endParaRPr lang="en-US" dirty="0"/>
          </a:p>
          <a:p>
            <a:r>
              <a:rPr lang="en-US" b="1" dirty="0"/>
              <a:t>Improvement Suggestions</a:t>
            </a:r>
            <a:r>
              <a:rPr lang="en-US" dirty="0"/>
              <a:t> </a:t>
            </a:r>
          </a:p>
          <a:p>
            <a:endParaRPr lang="en-US" dirty="0"/>
          </a:p>
          <a:p>
            <a:r>
              <a:rPr lang="en-US" b="1" dirty="0"/>
              <a:t>Conclusion</a:t>
            </a: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a:t>230724 Nicolas Klein Improving Conversational Analytics</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6</a:t>
            </a:fld>
            <a:endParaRPr lang="de-DE" dirty="0"/>
          </a:p>
        </p:txBody>
      </p:sp>
    </p:spTree>
    <p:extLst>
      <p:ext uri="{BB962C8B-B14F-4D97-AF65-F5344CB8AC3E}">
        <p14:creationId xmlns:p14="http://schemas.microsoft.com/office/powerpoint/2010/main" val="130742364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8F9C2EB-E63A-7CEA-22A5-8CD8D69AB9CD}"/>
              </a:ext>
            </a:extLst>
          </p:cNvPr>
          <p:cNvSpPr>
            <a:spLocks noGrp="1"/>
          </p:cNvSpPr>
          <p:nvPr>
            <p:ph type="title"/>
          </p:nvPr>
        </p:nvSpPr>
        <p:spPr/>
        <p:txBody>
          <a:bodyPr/>
          <a:lstStyle/>
          <a:p>
            <a:r>
              <a:rPr lang="en-US" dirty="0"/>
              <a:t>Research Questions</a:t>
            </a:r>
          </a:p>
        </p:txBody>
      </p:sp>
      <p:sp>
        <p:nvSpPr>
          <p:cNvPr id="4" name="Datumsplatzhalter 3">
            <a:extLst>
              <a:ext uri="{FF2B5EF4-FFF2-40B4-BE49-F238E27FC236}">
                <a16:creationId xmlns:a16="http://schemas.microsoft.com/office/drawing/2014/main" id="{1A8C0A1B-A038-8642-8877-977F9A608E5E}"/>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81E357F8-E95E-8167-9FF2-8AC2EA7EDAA5}"/>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3D177409-D656-1FE6-56F2-95764A02026E}"/>
              </a:ext>
            </a:extLst>
          </p:cNvPr>
          <p:cNvSpPr>
            <a:spLocks noGrp="1"/>
          </p:cNvSpPr>
          <p:nvPr>
            <p:ph type="sldNum" sz="quarter" idx="12"/>
          </p:nvPr>
        </p:nvSpPr>
        <p:spPr/>
        <p:txBody>
          <a:bodyPr/>
          <a:lstStyle/>
          <a:p>
            <a:pPr>
              <a:defRPr/>
            </a:pPr>
            <a:fld id="{E201E5CB-5EE0-4EA4-87FF-7D8A79A61969}" type="slidenum">
              <a:rPr lang="de-DE" smtClean="0"/>
              <a:pPr>
                <a:defRPr/>
              </a:pPr>
              <a:t>7</a:t>
            </a:fld>
            <a:endParaRPr lang="de-DE" dirty="0"/>
          </a:p>
        </p:txBody>
      </p:sp>
      <p:sp>
        <p:nvSpPr>
          <p:cNvPr id="7" name="Rechteck 6">
            <a:extLst>
              <a:ext uri="{FF2B5EF4-FFF2-40B4-BE49-F238E27FC236}">
                <a16:creationId xmlns:a16="http://schemas.microsoft.com/office/drawing/2014/main" id="{8DBC1EFE-4473-FEE7-6DBE-790EA022508B}"/>
              </a:ext>
            </a:extLst>
          </p:cNvPr>
          <p:cNvSpPr/>
          <p:nvPr/>
        </p:nvSpPr>
        <p:spPr bwMode="auto">
          <a:xfrm>
            <a:off x="2639616" y="1656130"/>
            <a:ext cx="7848872"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What are current insights from literature into “Conversational Analytics” and “Conversation Driven Development” of conversational agents?</a:t>
            </a:r>
          </a:p>
        </p:txBody>
      </p:sp>
      <p:sp>
        <p:nvSpPr>
          <p:cNvPr id="8" name="Rechteck 7">
            <a:extLst>
              <a:ext uri="{FF2B5EF4-FFF2-40B4-BE49-F238E27FC236}">
                <a16:creationId xmlns:a16="http://schemas.microsoft.com/office/drawing/2014/main" id="{847A1F86-1F22-6DB6-F88D-11B4C2369505}"/>
              </a:ext>
            </a:extLst>
          </p:cNvPr>
          <p:cNvSpPr/>
          <p:nvPr/>
        </p:nvSpPr>
        <p:spPr bwMode="auto">
          <a:xfrm>
            <a:off x="1559496" y="1656130"/>
            <a:ext cx="1080120" cy="7200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RQ1</a:t>
            </a:r>
          </a:p>
        </p:txBody>
      </p:sp>
      <p:sp>
        <p:nvSpPr>
          <p:cNvPr id="9" name="Rechteck 8">
            <a:extLst>
              <a:ext uri="{FF2B5EF4-FFF2-40B4-BE49-F238E27FC236}">
                <a16:creationId xmlns:a16="http://schemas.microsoft.com/office/drawing/2014/main" id="{81BDD0E0-1D2F-7702-404A-2E1DB07C315B}"/>
              </a:ext>
            </a:extLst>
          </p:cNvPr>
          <p:cNvSpPr/>
          <p:nvPr/>
        </p:nvSpPr>
        <p:spPr bwMode="auto">
          <a:xfrm>
            <a:off x="2639616" y="2974612"/>
            <a:ext cx="7848872" cy="1030451"/>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How can insights from literature and expert interviews help to build a conversation analytics tool, and how can this be supportive in uncovering strengths and weaknesses of the digital assistant for geriatric care?</a:t>
            </a:r>
          </a:p>
        </p:txBody>
      </p:sp>
      <p:sp>
        <p:nvSpPr>
          <p:cNvPr id="10" name="Rechteck 9">
            <a:extLst>
              <a:ext uri="{FF2B5EF4-FFF2-40B4-BE49-F238E27FC236}">
                <a16:creationId xmlns:a16="http://schemas.microsoft.com/office/drawing/2014/main" id="{B412683B-0D7D-DF8D-50EF-C7DB504B1072}"/>
              </a:ext>
            </a:extLst>
          </p:cNvPr>
          <p:cNvSpPr/>
          <p:nvPr/>
        </p:nvSpPr>
        <p:spPr bwMode="auto">
          <a:xfrm>
            <a:off x="1559496" y="2974612"/>
            <a:ext cx="1080120" cy="1030451"/>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RQ2</a:t>
            </a:r>
          </a:p>
        </p:txBody>
      </p:sp>
      <p:sp>
        <p:nvSpPr>
          <p:cNvPr id="11" name="Rechteck 10">
            <a:extLst>
              <a:ext uri="{FF2B5EF4-FFF2-40B4-BE49-F238E27FC236}">
                <a16:creationId xmlns:a16="http://schemas.microsoft.com/office/drawing/2014/main" id="{020CD612-DE4B-A344-F1A8-A8028778B7DE}"/>
              </a:ext>
            </a:extLst>
          </p:cNvPr>
          <p:cNvSpPr/>
          <p:nvPr/>
        </p:nvSpPr>
        <p:spPr bwMode="auto">
          <a:xfrm>
            <a:off x="2639616" y="4606619"/>
            <a:ext cx="7848872"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What are feasible improvements of the agent and how could they work?</a:t>
            </a:r>
          </a:p>
        </p:txBody>
      </p:sp>
      <p:sp>
        <p:nvSpPr>
          <p:cNvPr id="12" name="Rechteck 11">
            <a:extLst>
              <a:ext uri="{FF2B5EF4-FFF2-40B4-BE49-F238E27FC236}">
                <a16:creationId xmlns:a16="http://schemas.microsoft.com/office/drawing/2014/main" id="{880A2FFC-9D68-03D3-BADB-DFA83F2C969E}"/>
              </a:ext>
            </a:extLst>
          </p:cNvPr>
          <p:cNvSpPr/>
          <p:nvPr/>
        </p:nvSpPr>
        <p:spPr bwMode="auto">
          <a:xfrm>
            <a:off x="1559496" y="4606619"/>
            <a:ext cx="1080120" cy="7200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RQ3</a:t>
            </a:r>
          </a:p>
        </p:txBody>
      </p:sp>
    </p:spTree>
    <p:extLst>
      <p:ext uri="{BB962C8B-B14F-4D97-AF65-F5344CB8AC3E}">
        <p14:creationId xmlns:p14="http://schemas.microsoft.com/office/powerpoint/2010/main" val="318246087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A07712F-B092-7261-C5C6-C8840FFF1469}"/>
              </a:ext>
            </a:extLst>
          </p:cNvPr>
          <p:cNvSpPr>
            <a:spLocks noGrp="1"/>
          </p:cNvSpPr>
          <p:nvPr>
            <p:ph type="title"/>
          </p:nvPr>
        </p:nvSpPr>
        <p:spPr/>
        <p:txBody>
          <a:bodyPr/>
          <a:lstStyle/>
          <a:p>
            <a:r>
              <a:rPr lang="en-US" dirty="0"/>
              <a:t>Methodology</a:t>
            </a:r>
          </a:p>
        </p:txBody>
      </p:sp>
      <p:sp>
        <p:nvSpPr>
          <p:cNvPr id="4" name="Datumsplatzhalter 3">
            <a:extLst>
              <a:ext uri="{FF2B5EF4-FFF2-40B4-BE49-F238E27FC236}">
                <a16:creationId xmlns:a16="http://schemas.microsoft.com/office/drawing/2014/main" id="{75DFC8C4-8597-79E1-1A71-A58D4851C156}"/>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1FCD8D73-F733-703D-C121-CC3D807C05D7}"/>
              </a:ext>
            </a:extLst>
          </p:cNvPr>
          <p:cNvSpPr>
            <a:spLocks noGrp="1"/>
          </p:cNvSpPr>
          <p:nvPr>
            <p:ph type="ftr" sz="quarter" idx="11"/>
          </p:nvPr>
        </p:nvSpPr>
        <p:spPr/>
        <p:txBody>
          <a:bodyPr/>
          <a:lstStyle/>
          <a:p>
            <a:pPr>
              <a:defRPr/>
            </a:pPr>
            <a:r>
              <a:rPr lang="en-US"/>
              <a:t>230327 Nicolas Klein Improving Conversational Analytics</a:t>
            </a:r>
            <a:endParaRPr lang="de-DE" dirty="0"/>
          </a:p>
        </p:txBody>
      </p:sp>
      <p:sp>
        <p:nvSpPr>
          <p:cNvPr id="6" name="Foliennummernplatzhalter 5">
            <a:extLst>
              <a:ext uri="{FF2B5EF4-FFF2-40B4-BE49-F238E27FC236}">
                <a16:creationId xmlns:a16="http://schemas.microsoft.com/office/drawing/2014/main" id="{A086D74A-D5A3-C703-616D-259982356209}"/>
              </a:ext>
            </a:extLst>
          </p:cNvPr>
          <p:cNvSpPr>
            <a:spLocks noGrp="1"/>
          </p:cNvSpPr>
          <p:nvPr>
            <p:ph type="sldNum" sz="quarter" idx="12"/>
          </p:nvPr>
        </p:nvSpPr>
        <p:spPr/>
        <p:txBody>
          <a:bodyPr/>
          <a:lstStyle/>
          <a:p>
            <a:pPr>
              <a:defRPr/>
            </a:pPr>
            <a:fld id="{E201E5CB-5EE0-4EA4-87FF-7D8A79A61969}" type="slidenum">
              <a:rPr lang="de-DE" smtClean="0"/>
              <a:pPr>
                <a:defRPr/>
              </a:pPr>
              <a:t>8</a:t>
            </a:fld>
            <a:endParaRPr lang="de-DE" dirty="0"/>
          </a:p>
        </p:txBody>
      </p:sp>
      <p:sp>
        <p:nvSpPr>
          <p:cNvPr id="7" name="Rechteck 6">
            <a:extLst>
              <a:ext uri="{FF2B5EF4-FFF2-40B4-BE49-F238E27FC236}">
                <a16:creationId xmlns:a16="http://schemas.microsoft.com/office/drawing/2014/main" id="{06E53D2B-A389-ECDF-5A19-736A236043CB}"/>
              </a:ext>
            </a:extLst>
          </p:cNvPr>
          <p:cNvSpPr/>
          <p:nvPr/>
        </p:nvSpPr>
        <p:spPr bwMode="auto">
          <a:xfrm>
            <a:off x="1464805" y="1557265"/>
            <a:ext cx="2592288" cy="1296144"/>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rPr>
              <a:t>Literature Analysis</a:t>
            </a:r>
          </a:p>
        </p:txBody>
      </p:sp>
      <p:sp>
        <p:nvSpPr>
          <p:cNvPr id="8" name="Rechteck 7">
            <a:extLst>
              <a:ext uri="{FF2B5EF4-FFF2-40B4-BE49-F238E27FC236}">
                <a16:creationId xmlns:a16="http://schemas.microsoft.com/office/drawing/2014/main" id="{3DE372AD-06F6-4E11-FE85-FD882E281F6E}"/>
              </a:ext>
            </a:extLst>
          </p:cNvPr>
          <p:cNvSpPr/>
          <p:nvPr/>
        </p:nvSpPr>
        <p:spPr bwMode="auto">
          <a:xfrm>
            <a:off x="4783661" y="1557265"/>
            <a:ext cx="2592288" cy="1296144"/>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rPr>
              <a:t>Log Data Processing &amp; Analysis</a:t>
            </a:r>
          </a:p>
        </p:txBody>
      </p:sp>
      <p:sp>
        <p:nvSpPr>
          <p:cNvPr id="9" name="Rechteck 8">
            <a:extLst>
              <a:ext uri="{FF2B5EF4-FFF2-40B4-BE49-F238E27FC236}">
                <a16:creationId xmlns:a16="http://schemas.microsoft.com/office/drawing/2014/main" id="{6570E72D-8813-A794-2890-7A6EBA68CFE1}"/>
              </a:ext>
            </a:extLst>
          </p:cNvPr>
          <p:cNvSpPr/>
          <p:nvPr/>
        </p:nvSpPr>
        <p:spPr bwMode="auto">
          <a:xfrm>
            <a:off x="2524280" y="4221093"/>
            <a:ext cx="2592288" cy="1296139"/>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rPr>
              <a:t>Semi-structured Expert Interviews</a:t>
            </a:r>
          </a:p>
        </p:txBody>
      </p:sp>
      <p:cxnSp>
        <p:nvCxnSpPr>
          <p:cNvPr id="10" name="Gerade Verbindung mit Pfeil 9">
            <a:extLst>
              <a:ext uri="{FF2B5EF4-FFF2-40B4-BE49-F238E27FC236}">
                <a16:creationId xmlns:a16="http://schemas.microsoft.com/office/drawing/2014/main" id="{41B826E0-2BA3-ADB9-0EDB-50A7D4F81DF3}"/>
              </a:ext>
            </a:extLst>
          </p:cNvPr>
          <p:cNvCxnSpPr>
            <a:cxnSpLocks/>
            <a:stCxn id="7" idx="3"/>
            <a:endCxn id="8" idx="1"/>
          </p:cNvCxnSpPr>
          <p:nvPr/>
        </p:nvCxnSpPr>
        <p:spPr bwMode="auto">
          <a:xfrm>
            <a:off x="4057093" y="2205337"/>
            <a:ext cx="726568" cy="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31" name="Rechteck 30">
            <a:extLst>
              <a:ext uri="{FF2B5EF4-FFF2-40B4-BE49-F238E27FC236}">
                <a16:creationId xmlns:a16="http://schemas.microsoft.com/office/drawing/2014/main" id="{6568B452-1A80-7931-8CAD-8CC7F9511536}"/>
              </a:ext>
            </a:extLst>
          </p:cNvPr>
          <p:cNvSpPr/>
          <p:nvPr/>
        </p:nvSpPr>
        <p:spPr bwMode="auto">
          <a:xfrm>
            <a:off x="8112224" y="1557265"/>
            <a:ext cx="2592288" cy="1296144"/>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rPr>
              <a:t>Dashboard Development</a:t>
            </a:r>
          </a:p>
          <a:p>
            <a:pPr algn="ctr" eaLnBrk="0" hangingPunct="0"/>
            <a:r>
              <a:rPr lang="en-US" b="1" dirty="0">
                <a:solidFill>
                  <a:schemeClr val="bg1"/>
                </a:solidFill>
                <a:cs typeface="Arial" pitchFamily="34" charset="0"/>
              </a:rPr>
              <a:t>(1. Iteration)</a:t>
            </a:r>
          </a:p>
        </p:txBody>
      </p:sp>
      <p:cxnSp>
        <p:nvCxnSpPr>
          <p:cNvPr id="11" name="Gerade Verbindung mit Pfeil 10">
            <a:extLst>
              <a:ext uri="{FF2B5EF4-FFF2-40B4-BE49-F238E27FC236}">
                <a16:creationId xmlns:a16="http://schemas.microsoft.com/office/drawing/2014/main" id="{669F8553-C147-F484-501A-6E111F38DB2E}"/>
              </a:ext>
            </a:extLst>
          </p:cNvPr>
          <p:cNvCxnSpPr>
            <a:cxnSpLocks/>
          </p:cNvCxnSpPr>
          <p:nvPr/>
        </p:nvCxnSpPr>
        <p:spPr bwMode="auto">
          <a:xfrm>
            <a:off x="7375949" y="2205337"/>
            <a:ext cx="726568" cy="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12" name="Rechteck 11">
            <a:extLst>
              <a:ext uri="{FF2B5EF4-FFF2-40B4-BE49-F238E27FC236}">
                <a16:creationId xmlns:a16="http://schemas.microsoft.com/office/drawing/2014/main" id="{0FC1E1B3-17DD-3D5A-954B-73EF7E89D39A}"/>
              </a:ext>
            </a:extLst>
          </p:cNvPr>
          <p:cNvSpPr/>
          <p:nvPr/>
        </p:nvSpPr>
        <p:spPr bwMode="auto">
          <a:xfrm>
            <a:off x="6799885" y="4217894"/>
            <a:ext cx="2592288" cy="1296144"/>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b="1" dirty="0">
                <a:solidFill>
                  <a:schemeClr val="bg1"/>
                </a:solidFill>
                <a:cs typeface="Arial" pitchFamily="34" charset="0"/>
              </a:rPr>
              <a:t>Continued </a:t>
            </a:r>
          </a:p>
          <a:p>
            <a:pPr algn="ctr" eaLnBrk="0" hangingPunct="0"/>
            <a:r>
              <a:rPr lang="en-US" b="1" dirty="0">
                <a:solidFill>
                  <a:schemeClr val="bg1"/>
                </a:solidFill>
                <a:cs typeface="Arial" pitchFamily="34" charset="0"/>
              </a:rPr>
              <a:t>Dashboard Development</a:t>
            </a:r>
          </a:p>
        </p:txBody>
      </p:sp>
      <p:cxnSp>
        <p:nvCxnSpPr>
          <p:cNvPr id="17" name="Gerade Verbindung mit Pfeil 16">
            <a:extLst>
              <a:ext uri="{FF2B5EF4-FFF2-40B4-BE49-F238E27FC236}">
                <a16:creationId xmlns:a16="http://schemas.microsoft.com/office/drawing/2014/main" id="{FCBB1E79-B2F9-A637-F765-E44501E3FED7}"/>
              </a:ext>
            </a:extLst>
          </p:cNvPr>
          <p:cNvCxnSpPr>
            <a:cxnSpLocks/>
            <a:stCxn id="31" idx="2"/>
            <a:endCxn id="9" idx="0"/>
          </p:cNvCxnSpPr>
          <p:nvPr/>
        </p:nvCxnSpPr>
        <p:spPr bwMode="auto">
          <a:xfrm rot="5400000">
            <a:off x="5930554" y="743279"/>
            <a:ext cx="1367684" cy="5587944"/>
          </a:xfrm>
          <a:prstGeom prst="bentConnector3">
            <a:avLst>
              <a:gd name="adj1" fmla="val 50000"/>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30" name="Gerade Verbindung mit Pfeil 29">
            <a:extLst>
              <a:ext uri="{FF2B5EF4-FFF2-40B4-BE49-F238E27FC236}">
                <a16:creationId xmlns:a16="http://schemas.microsoft.com/office/drawing/2014/main" id="{133D77A3-F2F7-2BE7-448A-C7206E44167F}"/>
              </a:ext>
            </a:extLst>
          </p:cNvPr>
          <p:cNvCxnSpPr>
            <a:cxnSpLocks/>
            <a:stCxn id="9" idx="3"/>
            <a:endCxn id="12" idx="1"/>
          </p:cNvCxnSpPr>
          <p:nvPr/>
        </p:nvCxnSpPr>
        <p:spPr bwMode="auto">
          <a:xfrm flipV="1">
            <a:off x="5116568" y="4865966"/>
            <a:ext cx="1683317" cy="3197"/>
          </a:xfrm>
          <a:prstGeom prst="straightConnector1">
            <a:avLst/>
          </a:prstGeom>
          <a:ln>
            <a:headEnd type="arrow" w="med" len="med"/>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99707129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D1A30DA-ABC5-E339-A71E-B3FCBF59D09A}"/>
              </a:ext>
            </a:extLst>
          </p:cNvPr>
          <p:cNvSpPr>
            <a:spLocks noGrp="1"/>
          </p:cNvSpPr>
          <p:nvPr>
            <p:ph idx="1"/>
          </p:nvPr>
        </p:nvSpPr>
        <p:spPr>
          <a:xfrm>
            <a:off x="4815563" y="2060375"/>
            <a:ext cx="2557814" cy="432049"/>
          </a:xfrm>
        </p:spPr>
        <p:txBody>
          <a:bodyPr>
            <a:normAutofit/>
          </a:bodyPr>
          <a:lstStyle/>
          <a:p>
            <a:r>
              <a:rPr lang="en-US" b="1" dirty="0">
                <a:sym typeface="Wingdings" pitchFamily="2" charset="2"/>
              </a:rPr>
              <a:t> Literature Analysis</a:t>
            </a:r>
            <a:endParaRPr lang="en-US" b="1" dirty="0"/>
          </a:p>
        </p:txBody>
      </p:sp>
      <p:sp>
        <p:nvSpPr>
          <p:cNvPr id="3" name="Titel 2">
            <a:extLst>
              <a:ext uri="{FF2B5EF4-FFF2-40B4-BE49-F238E27FC236}">
                <a16:creationId xmlns:a16="http://schemas.microsoft.com/office/drawing/2014/main" id="{DEB87864-7344-7B66-D070-68F33E2FBDBD}"/>
              </a:ext>
            </a:extLst>
          </p:cNvPr>
          <p:cNvSpPr>
            <a:spLocks noGrp="1"/>
          </p:cNvSpPr>
          <p:nvPr>
            <p:ph type="title"/>
          </p:nvPr>
        </p:nvSpPr>
        <p:spPr/>
        <p:txBody>
          <a:bodyPr/>
          <a:lstStyle/>
          <a:p>
            <a:r>
              <a:rPr lang="en-US" dirty="0"/>
              <a:t>Methodology</a:t>
            </a:r>
          </a:p>
        </p:txBody>
      </p:sp>
      <p:sp>
        <p:nvSpPr>
          <p:cNvPr id="4" name="Datumsplatzhalter 3">
            <a:extLst>
              <a:ext uri="{FF2B5EF4-FFF2-40B4-BE49-F238E27FC236}">
                <a16:creationId xmlns:a16="http://schemas.microsoft.com/office/drawing/2014/main" id="{5D08769D-9E17-771D-44AB-E45EFD70EBC1}"/>
              </a:ext>
            </a:extLst>
          </p:cNvPr>
          <p:cNvSpPr>
            <a:spLocks noGrp="1"/>
          </p:cNvSpPr>
          <p:nvPr>
            <p:ph type="dt" sz="half" idx="10"/>
          </p:nvPr>
        </p:nvSpPr>
        <p:spPr/>
        <p:txBody>
          <a:bodyPr/>
          <a:lstStyle/>
          <a:p>
            <a:pPr>
              <a:defRPr/>
            </a:pPr>
            <a:r>
              <a:rPr lang="de-DE"/>
              <a:t>© sebis</a:t>
            </a:r>
            <a:endParaRPr lang="de-DE" dirty="0"/>
          </a:p>
        </p:txBody>
      </p:sp>
      <p:sp>
        <p:nvSpPr>
          <p:cNvPr id="5" name="Fußzeilenplatzhalter 4">
            <a:extLst>
              <a:ext uri="{FF2B5EF4-FFF2-40B4-BE49-F238E27FC236}">
                <a16:creationId xmlns:a16="http://schemas.microsoft.com/office/drawing/2014/main" id="{53318090-1A2E-DB55-9026-706540596E8F}"/>
              </a:ext>
            </a:extLst>
          </p:cNvPr>
          <p:cNvSpPr>
            <a:spLocks noGrp="1"/>
          </p:cNvSpPr>
          <p:nvPr>
            <p:ph type="ftr" sz="quarter" idx="11"/>
          </p:nvPr>
        </p:nvSpPr>
        <p:spPr/>
        <p:txBody>
          <a:bodyPr/>
          <a:lstStyle/>
          <a:p>
            <a:pPr>
              <a:defRPr/>
            </a:pPr>
            <a:r>
              <a:rPr lang="en-US"/>
              <a:t>230724 Nicolas Klein Improving Conversational Analytics</a:t>
            </a:r>
            <a:endParaRPr lang="de-DE" dirty="0"/>
          </a:p>
        </p:txBody>
      </p:sp>
      <p:sp>
        <p:nvSpPr>
          <p:cNvPr id="6" name="Foliennummernplatzhalter 5">
            <a:extLst>
              <a:ext uri="{FF2B5EF4-FFF2-40B4-BE49-F238E27FC236}">
                <a16:creationId xmlns:a16="http://schemas.microsoft.com/office/drawing/2014/main" id="{486FEE75-D40D-197B-6CEE-59C8439757CE}"/>
              </a:ext>
            </a:extLst>
          </p:cNvPr>
          <p:cNvSpPr>
            <a:spLocks noGrp="1"/>
          </p:cNvSpPr>
          <p:nvPr>
            <p:ph type="sldNum" sz="quarter" idx="12"/>
          </p:nvPr>
        </p:nvSpPr>
        <p:spPr/>
        <p:txBody>
          <a:bodyPr/>
          <a:lstStyle/>
          <a:p>
            <a:pPr>
              <a:defRPr/>
            </a:pPr>
            <a:fld id="{E201E5CB-5EE0-4EA4-87FF-7D8A79A61969}" type="slidenum">
              <a:rPr lang="de-DE" smtClean="0"/>
              <a:pPr>
                <a:defRPr/>
              </a:pPr>
              <a:t>9</a:t>
            </a:fld>
            <a:endParaRPr lang="de-DE" dirty="0"/>
          </a:p>
        </p:txBody>
      </p:sp>
      <p:sp>
        <p:nvSpPr>
          <p:cNvPr id="7" name="Rechteck 6">
            <a:extLst>
              <a:ext uri="{FF2B5EF4-FFF2-40B4-BE49-F238E27FC236}">
                <a16:creationId xmlns:a16="http://schemas.microsoft.com/office/drawing/2014/main" id="{4DE5F787-7ACF-7A73-6DD3-9B2FB0F916EB}"/>
              </a:ext>
            </a:extLst>
          </p:cNvPr>
          <p:cNvSpPr/>
          <p:nvPr/>
        </p:nvSpPr>
        <p:spPr bwMode="auto">
          <a:xfrm>
            <a:off x="2639616" y="1052736"/>
            <a:ext cx="7848872" cy="720080"/>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bg1"/>
                </a:solidFill>
                <a:cs typeface="Arial" pitchFamily="34" charset="0"/>
              </a:rPr>
              <a:t>What are current insights from literature into “Conversational Analytics” and “Conversation Driven Development” of conversational agents?</a:t>
            </a:r>
          </a:p>
        </p:txBody>
      </p:sp>
      <p:sp>
        <p:nvSpPr>
          <p:cNvPr id="8" name="Rechteck 7">
            <a:extLst>
              <a:ext uri="{FF2B5EF4-FFF2-40B4-BE49-F238E27FC236}">
                <a16:creationId xmlns:a16="http://schemas.microsoft.com/office/drawing/2014/main" id="{5D0FBDE6-3D7A-548C-4859-6C11DFF7DB6E}"/>
              </a:ext>
            </a:extLst>
          </p:cNvPr>
          <p:cNvSpPr/>
          <p:nvPr/>
        </p:nvSpPr>
        <p:spPr bwMode="auto">
          <a:xfrm>
            <a:off x="1559496" y="1052736"/>
            <a:ext cx="1080120" cy="72008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hangingPunct="0"/>
            <a:r>
              <a:rPr lang="en-US" dirty="0">
                <a:solidFill>
                  <a:schemeClr val="tx1"/>
                </a:solidFill>
                <a:cs typeface="Arial" pitchFamily="34" charset="0"/>
              </a:rPr>
              <a:t>RQ1</a:t>
            </a:r>
          </a:p>
        </p:txBody>
      </p:sp>
      <p:sp>
        <p:nvSpPr>
          <p:cNvPr id="9" name="Inhaltsplatzhalter 1">
            <a:extLst>
              <a:ext uri="{FF2B5EF4-FFF2-40B4-BE49-F238E27FC236}">
                <a16:creationId xmlns:a16="http://schemas.microsoft.com/office/drawing/2014/main" id="{211A3464-9902-6751-33D1-C57E4B9FC772}"/>
              </a:ext>
            </a:extLst>
          </p:cNvPr>
          <p:cNvSpPr txBox="1">
            <a:spLocks/>
          </p:cNvSpPr>
          <p:nvPr/>
        </p:nvSpPr>
        <p:spPr bwMode="auto">
          <a:xfrm>
            <a:off x="334435" y="2545470"/>
            <a:ext cx="11523135" cy="44119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lang="de-DE" sz="1800" baseline="0" dirty="0" smtClean="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marL="285750" indent="-285750">
              <a:lnSpc>
                <a:spcPct val="150000"/>
              </a:lnSpc>
              <a:buFont typeface="Arial" panose="020B0604020202020204" pitchFamily="34" charset="0"/>
              <a:buChar char="•"/>
            </a:pPr>
            <a:r>
              <a:rPr lang="en-US" kern="0" dirty="0"/>
              <a:t>Used Libraries: IEEE Xplore, ACM Digital Library, Scopus (timeframe: 2018 – Q1 2023)</a:t>
            </a:r>
          </a:p>
          <a:p>
            <a:pPr marL="285750" indent="-285750">
              <a:lnSpc>
                <a:spcPct val="150000"/>
              </a:lnSpc>
              <a:buFont typeface="Arial" panose="020B0604020202020204" pitchFamily="34" charset="0"/>
              <a:buChar char="•"/>
            </a:pPr>
            <a:r>
              <a:rPr lang="en-US" kern="0" dirty="0"/>
              <a:t>Initial </a:t>
            </a:r>
            <a:r>
              <a:rPr lang="en-US" b="1" kern="0" dirty="0"/>
              <a:t>Selection Criteria</a:t>
            </a:r>
            <a:r>
              <a:rPr lang="en-US" kern="0" dirty="0"/>
              <a:t>: Combination of (conversational) data analysis with a type of digital assistant</a:t>
            </a:r>
          </a:p>
          <a:p>
            <a:pPr marL="285750" indent="-285750">
              <a:lnSpc>
                <a:spcPct val="150000"/>
              </a:lnSpc>
              <a:buFont typeface="Arial" panose="020B0604020202020204" pitchFamily="34" charset="0"/>
              <a:buChar char="•"/>
            </a:pPr>
            <a:r>
              <a:rPr lang="en-US" kern="0" dirty="0"/>
              <a:t>Backward Search (Keywords &amp; Papers)</a:t>
            </a:r>
          </a:p>
          <a:p>
            <a:pPr marL="285750" indent="-285750">
              <a:lnSpc>
                <a:spcPct val="150000"/>
              </a:lnSpc>
              <a:buFont typeface="Arial" panose="020B0604020202020204" pitchFamily="34" charset="0"/>
              <a:buChar char="•"/>
            </a:pPr>
            <a:endParaRPr lang="en-US" kern="0" dirty="0"/>
          </a:p>
          <a:p>
            <a:pPr marL="285750" indent="-285750">
              <a:lnSpc>
                <a:spcPct val="150000"/>
              </a:lnSpc>
              <a:buFont typeface="Arial" panose="020B0604020202020204" pitchFamily="34" charset="0"/>
              <a:buChar char="•"/>
            </a:pPr>
            <a:endParaRPr lang="en-US" sz="1400" i="1" kern="0" dirty="0"/>
          </a:p>
        </p:txBody>
      </p:sp>
      <p:sp>
        <p:nvSpPr>
          <p:cNvPr id="10" name="Rechteck 9">
            <a:extLst>
              <a:ext uri="{FF2B5EF4-FFF2-40B4-BE49-F238E27FC236}">
                <a16:creationId xmlns:a16="http://schemas.microsoft.com/office/drawing/2014/main" id="{30074F30-1475-DF0F-030E-2AF76F9C0CEF}"/>
              </a:ext>
            </a:extLst>
          </p:cNvPr>
          <p:cNvSpPr/>
          <p:nvPr/>
        </p:nvSpPr>
        <p:spPr bwMode="auto">
          <a:xfrm>
            <a:off x="3718206" y="4364159"/>
            <a:ext cx="4752528" cy="48197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latin typeface="Arial" pitchFamily="34" charset="0"/>
                <a:sym typeface="Wingdings" pitchFamily="2" charset="2"/>
              </a:rPr>
              <a:t> Search r</a:t>
            </a:r>
            <a:r>
              <a:rPr lang="en-US" dirty="0">
                <a:latin typeface="Arial" pitchFamily="34" charset="0"/>
              </a:rPr>
              <a:t>esulted in </a:t>
            </a:r>
            <a:r>
              <a:rPr lang="en-US" b="1" dirty="0">
                <a:latin typeface="Arial" pitchFamily="34" charset="0"/>
              </a:rPr>
              <a:t>16 relevant papers</a:t>
            </a:r>
          </a:p>
        </p:txBody>
      </p:sp>
      <p:sp>
        <p:nvSpPr>
          <p:cNvPr id="11" name="Rechteck 10">
            <a:extLst>
              <a:ext uri="{FF2B5EF4-FFF2-40B4-BE49-F238E27FC236}">
                <a16:creationId xmlns:a16="http://schemas.microsoft.com/office/drawing/2014/main" id="{EA0CCC09-05D5-2DD8-74D5-FF71F30D371D}"/>
              </a:ext>
            </a:extLst>
          </p:cNvPr>
          <p:cNvSpPr/>
          <p:nvPr/>
        </p:nvSpPr>
        <p:spPr bwMode="auto">
          <a:xfrm>
            <a:off x="6558182" y="5827342"/>
            <a:ext cx="4752528" cy="48197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latin typeface="Arial" pitchFamily="34" charset="0"/>
                <a:sym typeface="Wingdings" pitchFamily="2" charset="2"/>
              </a:rPr>
              <a:t>Seven</a:t>
            </a:r>
            <a:r>
              <a:rPr lang="en-US" dirty="0">
                <a:latin typeface="Arial" pitchFamily="34" charset="0"/>
                <a:sym typeface="Wingdings" pitchFamily="2" charset="2"/>
              </a:rPr>
              <a:t> papers to be considered in short</a:t>
            </a:r>
            <a:endParaRPr lang="en-US" b="1" dirty="0">
              <a:latin typeface="Arial" pitchFamily="34" charset="0"/>
            </a:endParaRPr>
          </a:p>
        </p:txBody>
      </p:sp>
      <p:sp>
        <p:nvSpPr>
          <p:cNvPr id="12" name="Rechteck 11">
            <a:extLst>
              <a:ext uri="{FF2B5EF4-FFF2-40B4-BE49-F238E27FC236}">
                <a16:creationId xmlns:a16="http://schemas.microsoft.com/office/drawing/2014/main" id="{28F6A6ED-0395-55E8-FC1C-87E17A68CEF9}"/>
              </a:ext>
            </a:extLst>
          </p:cNvPr>
          <p:cNvSpPr/>
          <p:nvPr/>
        </p:nvSpPr>
        <p:spPr bwMode="auto">
          <a:xfrm>
            <a:off x="881290" y="5827342"/>
            <a:ext cx="4752528" cy="481978"/>
          </a:xfrm>
          <a:prstGeom prst="rect">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latin typeface="Arial" pitchFamily="34" charset="0"/>
                <a:sym typeface="Wingdings" pitchFamily="2" charset="2"/>
              </a:rPr>
              <a:t>Nine</a:t>
            </a:r>
            <a:r>
              <a:rPr lang="en-US" dirty="0">
                <a:latin typeface="Arial" pitchFamily="34" charset="0"/>
                <a:sym typeface="Wingdings" pitchFamily="2" charset="2"/>
              </a:rPr>
              <a:t> papers to be explored in detail</a:t>
            </a:r>
            <a:endParaRPr lang="en-US" b="1" dirty="0">
              <a:latin typeface="Arial" pitchFamily="34" charset="0"/>
            </a:endParaRPr>
          </a:p>
        </p:txBody>
      </p:sp>
      <p:sp>
        <p:nvSpPr>
          <p:cNvPr id="13" name="Rechteckiger Pfeil 12">
            <a:extLst>
              <a:ext uri="{FF2B5EF4-FFF2-40B4-BE49-F238E27FC236}">
                <a16:creationId xmlns:a16="http://schemas.microsoft.com/office/drawing/2014/main" id="{94CE1FB5-17FF-0EFB-2D0D-39C435BEC14D}"/>
              </a:ext>
            </a:extLst>
          </p:cNvPr>
          <p:cNvSpPr/>
          <p:nvPr/>
        </p:nvSpPr>
        <p:spPr bwMode="auto">
          <a:xfrm rot="10800000">
            <a:off x="5645677" y="4910615"/>
            <a:ext cx="324498" cy="1254688"/>
          </a:xfrm>
          <a:prstGeom prst="bentArrow">
            <a:avLst>
              <a:gd name="adj1" fmla="val 27966"/>
              <a:gd name="adj2" fmla="val 25000"/>
              <a:gd name="adj3" fmla="val 25000"/>
              <a:gd name="adj4" fmla="val 43750"/>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4" name="Rechteckiger Pfeil 13">
            <a:extLst>
              <a:ext uri="{FF2B5EF4-FFF2-40B4-BE49-F238E27FC236}">
                <a16:creationId xmlns:a16="http://schemas.microsoft.com/office/drawing/2014/main" id="{496C4DB9-BB2B-E1C4-A135-B7BEBC029D3E}"/>
              </a:ext>
            </a:extLst>
          </p:cNvPr>
          <p:cNvSpPr/>
          <p:nvPr/>
        </p:nvSpPr>
        <p:spPr bwMode="auto">
          <a:xfrm rot="10800000" flipH="1">
            <a:off x="6221825" y="4910615"/>
            <a:ext cx="324499" cy="1254688"/>
          </a:xfrm>
          <a:prstGeom prst="bentArrow">
            <a:avLst>
              <a:gd name="adj1" fmla="val 27966"/>
              <a:gd name="adj2" fmla="val 25000"/>
              <a:gd name="adj3" fmla="val 25000"/>
              <a:gd name="adj4" fmla="val 43750"/>
            </a:avLst>
          </a:prstGeom>
          <a:solidFill>
            <a:schemeClr val="accent3">
              <a:tint val="65000"/>
            </a:schemeClr>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5" name="Textfeld 14">
            <a:extLst>
              <a:ext uri="{FF2B5EF4-FFF2-40B4-BE49-F238E27FC236}">
                <a16:creationId xmlns:a16="http://schemas.microsoft.com/office/drawing/2014/main" id="{106CAB66-ABF2-5300-EB6E-1D2966CAADC9}"/>
              </a:ext>
            </a:extLst>
          </p:cNvPr>
          <p:cNvSpPr txBox="1"/>
          <p:nvPr/>
        </p:nvSpPr>
        <p:spPr>
          <a:xfrm>
            <a:off x="5117279" y="5217254"/>
            <a:ext cx="1954381" cy="369332"/>
          </a:xfrm>
          <a:prstGeom prst="rect">
            <a:avLst/>
          </a:prstGeom>
          <a:solidFill>
            <a:schemeClr val="accent3">
              <a:tint val="65000"/>
            </a:schemeClr>
          </a:solidFill>
          <a:ln>
            <a:solidFill>
              <a:schemeClr val="accent3"/>
            </a:solid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rPr>
              <a:t>Reading full texts</a:t>
            </a:r>
          </a:p>
        </p:txBody>
      </p:sp>
    </p:spTree>
    <p:extLst>
      <p:ext uri="{BB962C8B-B14F-4D97-AF65-F5344CB8AC3E}">
        <p14:creationId xmlns:p14="http://schemas.microsoft.com/office/powerpoint/2010/main" val="2628733469"/>
      </p:ext>
    </p:extLst>
  </p:cSld>
  <p:clrMapOvr>
    <a:masterClrMapping/>
  </p:clrMapOvr>
  <p:transition/>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2" id="{6FEE22EF-CE78-4652-AF62-532A236F1ECD}" vid="{E8268B09-2135-444D-9711-C6D24C3A78C2}"/>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Slides sebis 2013 2</Template>
  <TotalTime>0</TotalTime>
  <Words>2615</Words>
  <Application>Microsoft Macintosh PowerPoint</Application>
  <PresentationFormat>Breitbild</PresentationFormat>
  <Paragraphs>519</Paragraphs>
  <Slides>45</Slides>
  <Notes>11</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45</vt:i4>
      </vt:variant>
    </vt:vector>
  </HeadingPairs>
  <TitlesOfParts>
    <vt:vector size="52" baseType="lpstr">
      <vt:lpstr>Arial Unicode MS</vt:lpstr>
      <vt:lpstr>Arial</vt:lpstr>
      <vt:lpstr>Courier New</vt:lpstr>
      <vt:lpstr>Helvetica Neue</vt:lpstr>
      <vt:lpstr>TUM Neue Helvetica 75 Bold</vt:lpstr>
      <vt:lpstr>Wingdings</vt:lpstr>
      <vt:lpstr>Slides sebis 2013 2</vt:lpstr>
      <vt:lpstr>Improving Conversational Analytics of a Voice-Based Digital Assistant for Geriatric Care</vt:lpstr>
      <vt:lpstr>Outline</vt:lpstr>
      <vt:lpstr>Motivation</vt:lpstr>
      <vt:lpstr>Technical Foundations</vt:lpstr>
      <vt:lpstr>Technical Foundations</vt:lpstr>
      <vt:lpstr>Outline</vt:lpstr>
      <vt:lpstr>Research Questions</vt:lpstr>
      <vt:lpstr>Methodology</vt:lpstr>
      <vt:lpstr>Methodology</vt:lpstr>
      <vt:lpstr>Methodology</vt:lpstr>
      <vt:lpstr>Methodology</vt:lpstr>
      <vt:lpstr>Outline</vt:lpstr>
      <vt:lpstr>Literature Analysis</vt:lpstr>
      <vt:lpstr>Literature Analysis</vt:lpstr>
      <vt:lpstr>Semi-Structured Interviews</vt:lpstr>
      <vt:lpstr>Semi-Structured Interviews</vt:lpstr>
      <vt:lpstr>Semi-Structured Interviews</vt:lpstr>
      <vt:lpstr>Log Data Analysis</vt:lpstr>
      <vt:lpstr>Log Data Restructuring</vt:lpstr>
      <vt:lpstr>Log Data Extraction &amp; Processing</vt:lpstr>
      <vt:lpstr>Data Visualization Dashboard Prototype</vt:lpstr>
      <vt:lpstr>Data Visualization Dashboard Prototype</vt:lpstr>
      <vt:lpstr>Outline</vt:lpstr>
      <vt:lpstr>Improvement Suggestions</vt:lpstr>
      <vt:lpstr>Improvement Suggestions</vt:lpstr>
      <vt:lpstr>Improvement Suggestions</vt:lpstr>
      <vt:lpstr>Outline</vt:lpstr>
      <vt:lpstr>Conclusion</vt:lpstr>
      <vt:lpstr>PowerPoint-Präsentation</vt:lpstr>
      <vt:lpstr>PowerPoint-Präsentation</vt:lpstr>
      <vt:lpstr>Motivation</vt:lpstr>
      <vt:lpstr>ALPHA Architecture</vt:lpstr>
      <vt:lpstr>Literature Analysis</vt:lpstr>
      <vt:lpstr>Semi-Structured Interviews</vt:lpstr>
      <vt:lpstr>Literature Analysis</vt:lpstr>
      <vt:lpstr>Semi-Structured Interviews</vt:lpstr>
      <vt:lpstr>Log Data Analysis</vt:lpstr>
      <vt:lpstr>Log Data Restructuring (2)</vt:lpstr>
      <vt:lpstr>Data Visualization Dashboard Prototype</vt:lpstr>
      <vt:lpstr>Data Visualization Dashboard Prototype</vt:lpstr>
      <vt:lpstr>Data Visualization Dashboard Prototype</vt:lpstr>
      <vt:lpstr>Data Visualization Dashboard Prototype</vt:lpstr>
      <vt:lpstr>Data Visualization Dashboard Prototype</vt:lpstr>
      <vt:lpstr>Data Visualization Dashboard Prototype</vt:lpstr>
      <vt:lpstr>Data Visualization Dashboard Prototype</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Nicolas Klein</dc:creator>
  <dc:description>Copyright sebis</dc:description>
  <cp:lastModifiedBy>Nicolas Klein</cp:lastModifiedBy>
  <cp:revision>93</cp:revision>
  <dcterms:created xsi:type="dcterms:W3CDTF">2023-03-21T08:41:11Z</dcterms:created>
  <dcterms:modified xsi:type="dcterms:W3CDTF">2023-07-24T07:48:26Z</dcterms:modified>
</cp:coreProperties>
</file>